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56" r:id="rId2"/>
    <p:sldId id="260" r:id="rId3"/>
    <p:sldId id="261" r:id="rId4"/>
    <p:sldId id="264" r:id="rId5"/>
    <p:sldId id="265" r:id="rId6"/>
    <p:sldId id="266" r:id="rId7"/>
    <p:sldId id="267" r:id="rId8"/>
    <p:sldId id="279" r:id="rId9"/>
    <p:sldId id="268" r:id="rId10"/>
    <p:sldId id="269" r:id="rId11"/>
    <p:sldId id="270" r:id="rId12"/>
    <p:sldId id="271" r:id="rId13"/>
    <p:sldId id="280" r:id="rId14"/>
    <p:sldId id="272" r:id="rId15"/>
    <p:sldId id="281" r:id="rId16"/>
    <p:sldId id="273" r:id="rId17"/>
    <p:sldId id="274" r:id="rId18"/>
    <p:sldId id="282" r:id="rId19"/>
    <p:sldId id="275" r:id="rId20"/>
    <p:sldId id="28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15" name="Picture 2" descr="http://1.bp.blogspot.com/-kz7tqZRvWN0/UNS750ki0qI/AAAAAAAAD1Y/QwGWuN0Nf7E/s1600/1290975653_wchh_5015.jpg"/>
          <p:cNvPicPr>
            <a:picLocks noChangeAspect="1" noChangeArrowheads="1"/>
          </p:cNvPicPr>
          <p:nvPr userDrawn="1"/>
        </p:nvPicPr>
        <p:blipFill>
          <a:blip r:embed="rId2" cstate="print"/>
          <a:srcRect b="4763"/>
          <a:stretch>
            <a:fillRect/>
          </a:stretch>
        </p:blipFill>
        <p:spPr bwMode="auto">
          <a:xfrm>
            <a:off x="-169035" y="0"/>
            <a:ext cx="931303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" name="Picture 6" descr="http://image2you.ru/allimages/_img_33058_21f0c_135519566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0215" y="0"/>
            <a:ext cx="5243785" cy="6669360"/>
          </a:xfrm>
          <a:prstGeom prst="rect">
            <a:avLst/>
          </a:prstGeom>
          <a:noFill/>
        </p:spPr>
      </p:pic>
      <p:pic>
        <p:nvPicPr>
          <p:cNvPr id="17" name="Picture 2" descr="Синий декор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2564904"/>
            <a:ext cx="6625146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2" descr="http://1.bp.blogspot.com/-kz7tqZRvWN0/UNS750ki0qI/AAAAAAAAD1Y/QwGWuN0Nf7E/s1600/1290975653_wchh_5015.jpg"/>
          <p:cNvPicPr>
            <a:picLocks noChangeAspect="1" noChangeArrowheads="1"/>
          </p:cNvPicPr>
          <p:nvPr userDrawn="1"/>
        </p:nvPicPr>
        <p:blipFill>
          <a:blip r:embed="rId2" cstate="print"/>
          <a:srcRect b="4763"/>
          <a:stretch>
            <a:fillRect/>
          </a:stretch>
        </p:blipFill>
        <p:spPr bwMode="auto">
          <a:xfrm>
            <a:off x="0" y="0"/>
            <a:ext cx="931303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" name="Picture 6" descr="Золотая Зима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>
            <a:off x="0" y="38741"/>
            <a:ext cx="3383360" cy="6819257"/>
          </a:xfrm>
          <a:prstGeom prst="rect">
            <a:avLst/>
          </a:prstGeom>
          <a:noFill/>
        </p:spPr>
      </p:pic>
      <p:pic>
        <p:nvPicPr>
          <p:cNvPr id="7" name="Picture 4" descr="http://image2you.ru/allimages/_img_33058_21f0c_135519566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3336938" cy="4244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706496-A8BF-46BE-B75A-9BBA358AF8D0}" type="datetimeFigureOut">
              <a:rPr lang="ru-RU" smtClean="0"/>
              <a:t>13.04.2018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175351" cy="1793167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 smtClean="0"/>
              <a:t>Рефлексивная деятельность учащихся на уроке и во внеклассной деятельности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16632"/>
            <a:ext cx="7128792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81025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Восстановление деформированного высказывания, правила, текста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или дополнение пропущенными словами (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например, когда каждое третье или пятое слово пропущены).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81025" algn="l"/>
              </a:tabLs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200" b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Синквейн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составление четверостишия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схеме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                                                         </a:t>
            </a:r>
            <a:endParaRPr lang="ru-RU" sz="2200" b="1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552450">
              <a:spcAft>
                <a:spcPts val="0"/>
              </a:spcAft>
              <a:tabLst>
                <a:tab pos="552450" algn="l"/>
              </a:tabLs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первая строка – 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понятие, выраженное существительным,</a:t>
            </a:r>
            <a:endParaRPr lang="ru-RU" sz="2200" b="1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52450" algn="l"/>
              </a:tabLs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вторая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описание двумя прилагательными (причастиями),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52450" algn="l"/>
              </a:tabLs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третья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строка 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 значимые слова, выражающие отношение к 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понятию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19125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четвёртая строка 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слово-синоним понятию, обобщение или 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расширение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смысла.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228850" algn="l"/>
              </a:tabLs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9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Карточка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 заданием «Продолжить фразу»: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71500" algn="l"/>
                <a:tab pos="126682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Мне было интересно…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71500" algn="l"/>
                <a:tab pos="126682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Мы сегодня разобрались…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71500" algn="l"/>
                <a:tab pos="126682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Я сегодня понял, что…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71500" algn="l"/>
                <a:tab pos="126682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Мне было трудно…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571500" algn="l"/>
                <a:tab pos="126682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Завтра я хочу на уроке…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791206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88640"/>
            <a:ext cx="7542584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10.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Варианты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вопросов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которые задаются учителем в конце урока с </a:t>
            </a:r>
            <a:r>
              <a:rPr lang="ru-RU" sz="22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целью 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содержательной рефлексии</a:t>
            </a:r>
            <a:r>
              <a:rPr lang="ru-RU" sz="22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 бы вы назвали урок?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было самым важным на уроке?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Зачем мы сегодня на уроке…?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Какова тема сегодняшнего урока?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Какова цель урока?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Чему посвятим следующий урок?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Какая задача будет стоять перед нами на следующем уроке?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для тебя было легко (трудно)?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Доволен ли ты своей работой?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47700" algn="l"/>
                <a:tab pos="11049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 что ты хочешь похвалить себя или кого-то из одноклассников?</a:t>
            </a: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11.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Вопросы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итоговой рефлексии 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может задавать ученик (по желанию, по просьбе учителя…):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мы хотели выяснить на уроке?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нам удалось узнать?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Мы ответили на поставленный вопрос?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будем делать завтра?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было самым важным на уроке?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04850" algn="l"/>
                <a:tab pos="1162050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Кто хочет кого-нибудь похвалить?</a:t>
            </a:r>
            <a:endParaRPr lang="ru-RU" sz="20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5679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88639"/>
            <a:ext cx="705678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12.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Рефлексивные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сочинения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(как для домашних заданий, так и для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5-7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минут в классе). Примерный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план рассуждений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для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учащегося в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соответствии с этапами урока: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23900" algn="l"/>
                <a:tab pos="11811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Сначала мы рассуждали так…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23900" algn="l"/>
                <a:tab pos="11811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Потом мы столкнулись с проблемой…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23900" algn="l"/>
                <a:tab pos="11811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Затем мы наблюдали (сравнивали, делали)…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23900" algn="l"/>
                <a:tab pos="11811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Мы увидели (поняли)…Значит…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723900" algn="l"/>
                <a:tab pos="118110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Теперь мы будем…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13.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Пчелиный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улей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Приём используется 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после подачи нового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материала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Учитель просит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обсудить услышанный материал в парах и задать вопросы по материалу, который не поняли учащиеся, тем самым сразу же ликвидируются пробелы в знаниях.</a:t>
            </a:r>
            <a:endParaRPr lang="ru-RU" sz="2200" b="1" i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endParaRPr lang="ru-RU" sz="2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4653136"/>
            <a:ext cx="315055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8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60648"/>
            <a:ext cx="73083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14. </a:t>
            </a:r>
            <a:r>
              <a:rPr lang="ru-RU" sz="2200" b="1" u="sng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Мудрые совы.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Учащимся предлагается 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самостоятельно поработать над содержанием параграфа или текста учебника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После этого ребятам раздаются </a:t>
            </a: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вопросы для его обсуждения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2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628800"/>
            <a:ext cx="6972267" cy="5229200"/>
          </a:xfrm>
          <a:prstGeom prst="rect">
            <a:avLst/>
          </a:prstGeom>
        </p:spPr>
      </p:pic>
      <p:pic>
        <p:nvPicPr>
          <p:cNvPr id="4098" name="Picture 2" descr="http://iphonebox.ru/wp-content/uploads/media/%D0%98%D0%BC%D1%8F-%D1%81%D1%83%D1%89%D0%B5%D1%81%D1%82%D0%B2%D0%B8%D1%82%D0%B5%D0%BB%D1%8C%D0%BD%D0%BE%D0%B5-%D0%BA%D0%B0%D0%BA-%D1%87%D0%B0%D1%81%D1%82%D1%8C-%D1%80%D0%B5%D1%87%D0%B8/image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040385" cy="304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7844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16633"/>
            <a:ext cx="7596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 настроения и эмоционального состояния.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3238" y="692696"/>
            <a:ext cx="684259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Настроение человека прежде всего отражается в продуктах его деятельности: рисунках, рассказах, высказываниях и др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Образная рефлексия.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Сравнить своё настроение с образом какого-либо животного (растения, цветка).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Нарисовать образ урока (мероприятия, игры).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Вылепить из цветного пластилина то, что соответствует твоему настроению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предложение: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«Моё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похоже на: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солнышко;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с тучкой;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тучку;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тучку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дождиком;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тучку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молнией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Ёлочка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настроения.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раздаются вырезанные из бумаги игрушки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которых они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рисуют своё настроение.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  <p:pic>
        <p:nvPicPr>
          <p:cNvPr id="5124" name="Picture 4" descr="http://ped-kopilka.ru/upload/blogs/19611_d9124cbb40a743d185fe3965ee86c0c4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" y="3933056"/>
            <a:ext cx="2128763" cy="159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doc4web.ru/uploads/files/69/69343/hello_html_m4c2c45bf.pn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10" y="2383562"/>
            <a:ext cx="2185143" cy="178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0.liveinternet.ru/images/attach/c/9/108/491/108491282_7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59" y="4818518"/>
            <a:ext cx="1440160" cy="203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7442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06097"/>
            <a:ext cx="7236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Моё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настроение.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учащийся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 картинку, соответствующую его настроению.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93" y="845202"/>
            <a:ext cx="4425950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470" y="845202"/>
            <a:ext cx="4313237" cy="313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66" y="3815888"/>
            <a:ext cx="4379912" cy="303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32" y="3781425"/>
            <a:ext cx="435927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020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0"/>
            <a:ext cx="730830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19175" algn="l"/>
              </a:tabLs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«Одним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словом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выбрать 3 слова из 12, которые наиболее точно передают их состояние на уроке:</a:t>
            </a: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Раздражение		Скука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Злость			Тревога</a:t>
            </a: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		Покой</a:t>
            </a: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Равнодушие		Вдохновение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	Уверенность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Неуверенность		Наслаждение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19175" algn="l"/>
              </a:tabLs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7.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Мишень настроения.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какую область настроения ты попал сегодня? В зависимости от этого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рисуется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наклеивается) кружок-попадание в одной из цветовых зон.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050" name="Picture 2" descr="http://festival.1september.ru/articles/596564/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3501008"/>
            <a:ext cx="4575231" cy="326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098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6228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деятельности.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548680"/>
            <a:ext cx="684076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Огонёк общения.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Дети садятся в круг и передают по кругу сердечко. Тот, у кого в руках сердечко, говорит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ru-RU" sz="2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Сегодня меня порадовало…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Сегодня меня огорчило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endParaRPr lang="ru-RU" sz="2000" u="sng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Дерево успеха</a:t>
            </a:r>
            <a:r>
              <a:rPr lang="ru-RU" sz="2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ru-RU" sz="20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 окончании дела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(урока, дня)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дети прикрепляют на дереве листья, цветы, плоды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://900igr.net/datas/pedagogika/Refleksija-uchaschikhsja/0011-011-Derevo-uspek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931" y="2564904"/>
            <a:ext cx="6683557" cy="42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641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8640"/>
            <a:ext cx="766834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Метод пяти пальцев.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(мизинец) – мыслительный процесс.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Какие знания, опыт я сегодня получил?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Б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(безымянный) – близость цели.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я сегодня делал и чего достиг?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(средний) – состояние духа.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Каким было сегодня моё преобладающее настроение?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(указательный) – услуга, помощь.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Чем я сегодня помог, чем порадовал или чему поспособствовал?</a:t>
            </a:r>
            <a:endParaRPr lang="ru-RU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Б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(большой) – бодрость, физическая форма.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Каким было моё физическое состояние сегодня? Что я сделал для своего здоровья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  <a:p>
            <a:pPr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spcAft>
                <a:spcPts val="0"/>
              </a:spcAft>
              <a:tabLst>
                <a:tab pos="55245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Закрой глаза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Обычно предлагается делать </a:t>
            </a:r>
            <a:r>
              <a:rPr lang="ru-RU" sz="20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конце урока.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Учащимся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предлагается с закрытыми глазами мысленно ответить на три вопроса: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Что нового я узнал сегодня на уроке?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Что было особенно интересным и познавательным?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362575" algn="l"/>
              </a:tabLs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В чём я сегодня стал умнее в сравнении со вчерашним днём?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068960"/>
            <a:ext cx="3240360" cy="16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404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16632"/>
            <a:ext cx="651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 содержания учебного материала.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476672"/>
            <a:ext cx="7322375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Выбери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утверждение: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1028700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всё понял, могу помочь другим;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1028700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всё понял;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1028700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могу, но нужна помощь;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1028700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ничего не понял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Радуга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Семь цветов радуги – семь оценок дела или учебного цикла. 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949282"/>
            <a:ext cx="7287364" cy="388843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653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764704"/>
            <a:ext cx="63001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дин из принципов развивающего обучения – принцип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активности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и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сознательности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Учащийся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может быть активен, если осознаёт цель учения, его необходимость, если каждое его действие является осознанным и понятным. Обязательным условием создания развивающей среды на уроке является этап </a:t>
            </a:r>
            <a:r>
              <a:rPr lang="ru-RU" sz="3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32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14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3" y="116632"/>
            <a:ext cx="680424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Незаконченное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предложение.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конце учебного занятия школьникам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предлагаются на карточках несколько незаконченных предложений: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«Для меня самым главным на учебном занятии было…, потому что…» 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«Если бы люди не знали о…, так как…»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«Мне показалось, что на занятии…, так как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…»</a:t>
            </a:r>
          </a:p>
          <a:p>
            <a:pPr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Светофор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Зелёный цвет – побольше таких дел.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Жёлтый цвет – понравилось, но не всё.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3990975" algn="l"/>
              </a:tabLst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Красный цвет – дело не понравилось.	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ru-RU" sz="24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Блиц-опрос.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Развивает заинтересованность, творчество, инновационный подход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Выразить своё отношение к услышанному на уроке одним словом:</a:t>
            </a:r>
            <a:endParaRPr lang="ru-RU" sz="1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93345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увлечён;</a:t>
            </a: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93345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полезно;</a:t>
            </a: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93345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заинтересован;</a:t>
            </a: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93345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нужно;</a:t>
            </a: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933450" algn="l"/>
              </a:tabLs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узнал и т.д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ru-RU" sz="14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028" name="Picture 4" descr="https://open-lesson.net/uploads/files/2014-12/10...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" y="2348880"/>
            <a:ext cx="2483768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938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836712"/>
            <a:ext cx="604867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Вывод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Всё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что делается на уроке по организации рефлексивной деятельности – не самоцель, а подготовка к развитию очень важных качеств современной личности: самостоятельности, предприимчивости и конкурентоспособности.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Таким образом, рефлексия на уроке – это совместная деятельность учащихся и учителя, позволяющая совершенствовать учебный процесс, ориентируясь на личность каждого ученика. </a:t>
            </a:r>
            <a:endParaRPr lang="ru-RU" sz="24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014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48680"/>
            <a:ext cx="66247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лово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происходит от латинского  </a:t>
            </a:r>
            <a:r>
              <a:rPr lang="ru-RU" sz="32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reflexio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обращение назад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умение размышлять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заниматься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самонаблюдением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самоанализ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осмысление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оценка предпосылок, условий и результатов собственной деятельности, внутренней жизни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современной педагогике под рефлексией понимают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самоанализ деятельности и её результатов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580763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260648"/>
            <a:ext cx="64807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ефлексия может осуществляться не только в конце урока, как это принято считать, но и на любом его этапе. Рефлексия направлена на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осознание пройденного пути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на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сбор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в общую копилку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замеченного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обдуманного, понятого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каждым. Её цель не просто уйти с урока с зафиксированным результатом, а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выстроить смысловую цепочку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сравнить способы и методы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применяемые другими со своими.</a:t>
            </a:r>
            <a:endParaRPr lang="ru-RU" sz="32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060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7216" y="260648"/>
            <a:ext cx="705678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При взаимодействии с учащимися учитель использует, в зависимости от обстоятельств, один из видов учебной рефлексии, отражающих четыре сферы человеческой сущности:</a:t>
            </a:r>
            <a:endParaRPr lang="ru-RU" sz="3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514350" lvl="0" indent="-514350">
              <a:spcAft>
                <a:spcPts val="0"/>
              </a:spcAft>
              <a:buFont typeface="+mj-lt"/>
              <a:buAutoNum type="arabicPeriod"/>
              <a:tabLst>
                <a:tab pos="647700" algn="l"/>
              </a:tabLst>
            </a:pP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физическую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(успел – не успел);</a:t>
            </a:r>
            <a:endParaRPr lang="ru-RU" sz="3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514350" lvl="0" indent="-514350">
              <a:spcAft>
                <a:spcPts val="0"/>
              </a:spcAft>
              <a:buFont typeface="+mj-lt"/>
              <a:buAutoNum type="arabicPeriod"/>
              <a:tabLst>
                <a:tab pos="647700" algn="l"/>
              </a:tabLst>
            </a:pP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сенсорную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(самочувствие: комфортно – дискомфортно);</a:t>
            </a:r>
            <a:endParaRPr lang="ru-RU" sz="3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514350" lvl="0" indent="-514350">
              <a:spcAft>
                <a:spcPts val="0"/>
              </a:spcAft>
              <a:buFont typeface="+mj-lt"/>
              <a:buAutoNum type="arabicPeriod"/>
              <a:tabLst>
                <a:tab pos="647700" algn="l"/>
              </a:tabLst>
            </a:pP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интеллектуальную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(что понял, что осознал – что не понял, какие затруднения испытывал);</a:t>
            </a:r>
            <a:endParaRPr lang="ru-RU" sz="3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514350" lvl="0" indent="-514350">
              <a:spcAft>
                <a:spcPts val="0"/>
              </a:spcAft>
              <a:buFont typeface="+mj-lt"/>
              <a:buAutoNum type="arabicPeriod"/>
              <a:tabLst>
                <a:tab pos="647700" algn="l"/>
              </a:tabLst>
            </a:pP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духовную</a:t>
            </a:r>
            <a:r>
              <a:rPr lang="ru-RU" sz="30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(стал лучше – хуже, созидал или разрушал себя, других).</a:t>
            </a:r>
            <a:endParaRPr lang="ru-RU" sz="30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8968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764704"/>
            <a:ext cx="62281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609850" algn="l"/>
              </a:tabLs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Исходя из функций рефлексии, предлагается следующая классификация:</a:t>
            </a:r>
            <a:endParaRPr lang="ru-RU" sz="3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609850" algn="l"/>
              </a:tabLs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деятельности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"/>
              <a:tabLst>
                <a:tab pos="457200" algn="l"/>
                <a:tab pos="2609850" algn="l"/>
              </a:tabLst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 настроения и эмоционального состояния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sz="3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609850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 содержания учебного материала.</a:t>
            </a:r>
            <a:endParaRPr lang="ru-RU" sz="32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018" y="4045527"/>
            <a:ext cx="898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609850" algn="l"/>
              </a:tabLst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13403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16632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Интеллектуальная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рефлексия.</a:t>
            </a:r>
            <a:endParaRPr lang="ru-RU" sz="32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07704" y="722881"/>
            <a:ext cx="7256016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524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Выбери верное утверждение:</a:t>
            </a:r>
            <a:r>
              <a:rPr kumimoji="0" lang="ru-RU" altLang="ru-RU" sz="2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сам не смог справиться с затруднением;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меня не было затруднений;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только слушал предложения других;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выдвигал идеи...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altLang="ru-RU" sz="2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Моделирование или схематизация</a:t>
            </a: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своего понимания, действий  в  виде рисунка или схемы.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552450" algn="l"/>
              </a:tabLst>
            </a:pPr>
            <a:r>
              <a:rPr kumimoji="0" lang="ru-RU" altLang="ru-RU" sz="2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Паучок (солнышко, цветочек)</a:t>
            </a: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ru-RU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фиксация ассоциативных связей любого понятия.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289" y="3861048"/>
            <a:ext cx="4797087" cy="289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85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88640"/>
            <a:ext cx="662473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r>
              <a:rPr lang="ru-RU" alt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Кластер (гроздь)</a:t>
            </a:r>
            <a:r>
              <a:rPr lang="ru-RU" alt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фиксация системного понятия с взаимосвязями</a:t>
            </a:r>
            <a:r>
              <a:rPr lang="ru-RU" alt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52450" algn="l"/>
              </a:tabLst>
            </a:pPr>
            <a:endParaRPr lang="ru-RU" altLang="ru-RU" u="sng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52450" algn="l"/>
              </a:tabLst>
            </a:pPr>
            <a:endParaRPr lang="ru-RU" altLang="ru-RU" u="sng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52450" algn="l"/>
              </a:tabLst>
            </a:pPr>
            <a:endParaRPr lang="ru-RU" altLang="ru-RU" u="sng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52450" algn="l"/>
              </a:tabLst>
            </a:pPr>
            <a:endParaRPr lang="ru-RU" altLang="ru-RU" u="sng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tabLst>
                <a:tab pos="552450" algn="l"/>
              </a:tabLst>
            </a:pPr>
            <a:r>
              <a:rPr lang="ru-RU" alt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Табличка</a:t>
            </a:r>
            <a:r>
              <a:rPr lang="ru-RU" alt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фиксация знания и незнания о каком-либо понятии (может быть расположена как горизонтально, так и вертикально).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pedsovet.su/_pu/56/473844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712"/>
            <a:ext cx="555116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275519"/>
              </p:ext>
            </p:extLst>
          </p:nvPr>
        </p:nvGraphicFramePr>
        <p:xfrm>
          <a:off x="3059831" y="5974838"/>
          <a:ext cx="5976664" cy="69452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9653">
                  <a:extLst>
                    <a:ext uri="{9D8B030D-6E8A-4147-A177-3AD203B41FA5}">
                      <a16:colId xmlns:a16="http://schemas.microsoft.com/office/drawing/2014/main" xmlns="" val="3481068448"/>
                    </a:ext>
                  </a:extLst>
                </a:gridCol>
                <a:gridCol w="1369653">
                  <a:extLst>
                    <a:ext uri="{9D8B030D-6E8A-4147-A177-3AD203B41FA5}">
                      <a16:colId xmlns:a16="http://schemas.microsoft.com/office/drawing/2014/main" xmlns="" val="3201525651"/>
                    </a:ext>
                  </a:extLst>
                </a:gridCol>
                <a:gridCol w="1494165">
                  <a:extLst>
                    <a:ext uri="{9D8B030D-6E8A-4147-A177-3AD203B41FA5}">
                      <a16:colId xmlns:a16="http://schemas.microsoft.com/office/drawing/2014/main" xmlns="" val="4233466521"/>
                    </a:ext>
                  </a:extLst>
                </a:gridCol>
                <a:gridCol w="1743193">
                  <a:extLst>
                    <a:ext uri="{9D8B030D-6E8A-4147-A177-3AD203B41FA5}">
                      <a16:colId xmlns:a16="http://schemas.microsoft.com/office/drawing/2014/main" xmlns="" val="1117321092"/>
                    </a:ext>
                  </a:extLst>
                </a:gridCol>
              </a:tblGrid>
              <a:tr h="381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Понятие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Знал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Узнал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Хочу узнать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2765057"/>
                  </a:ext>
                </a:extLst>
              </a:tr>
              <a:tr h="312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86208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565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88640"/>
            <a:ext cx="74168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3850"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Пометки на полях (</a:t>
            </a:r>
            <a:r>
              <a:rPr lang="ru-RU" sz="2200" b="1" u="sng" dirty="0" err="1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инсерт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маркировка)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обозначение с 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помощью знаков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на полях возле текста или в самом тексте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ru-RU" sz="2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«+»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знал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«!» -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новый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материал (узнал)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«?» -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хочу узнать</a:t>
            </a:r>
            <a:endParaRPr lang="ru-RU" sz="2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552450" algn="l"/>
                <a:tab pos="581025" algn="l"/>
              </a:tabLs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Архивариус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вхождение в образ изучаемого понятия </a:t>
            </a:r>
            <a:r>
              <a:rPr lang="ru-RU" sz="2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 написание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автобиографии или сообщения о «себе» (об образе).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552450" algn="l"/>
                <a:tab pos="581025" algn="l"/>
              </a:tabLst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ru-RU" sz="22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Шпаргалка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информация, формулировка, правило и т.д. в сжатом виде. Составление памяток, схем или текстов для справочников.</a:t>
            </a:r>
            <a:endParaRPr lang="ru-RU" sz="2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552450" algn="l"/>
                <a:tab pos="581025" algn="l"/>
              </a:tabLs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2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Ранжирование, 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расположение в нужном порядке понятий.</a:t>
            </a:r>
            <a:endParaRPr lang="ru-RU" sz="2200" b="1" i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http://images.myshared.ru/900661/slide_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93305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698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533</TotalTime>
  <Words>1306</Words>
  <Application>Microsoft Office PowerPoint</Application>
  <PresentationFormat>Экран (4:3)</PresentationFormat>
  <Paragraphs>154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Рефлексивная деятельность учащихся на уроке и во внеклассной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Дамасевич Н.П.</cp:lastModifiedBy>
  <cp:revision>44</cp:revision>
  <dcterms:created xsi:type="dcterms:W3CDTF">2014-08-07T14:37:46Z</dcterms:created>
  <dcterms:modified xsi:type="dcterms:W3CDTF">2018-04-13T09:55:40Z</dcterms:modified>
</cp:coreProperties>
</file>