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6" r:id="rId2"/>
    <p:sldId id="374" r:id="rId3"/>
    <p:sldId id="364" r:id="rId4"/>
    <p:sldId id="365" r:id="rId5"/>
    <p:sldId id="371" r:id="rId6"/>
    <p:sldId id="372" r:id="rId7"/>
    <p:sldId id="373" r:id="rId8"/>
    <p:sldId id="366" r:id="rId9"/>
    <p:sldId id="31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1A33B"/>
    <a:srgbClr val="FF7C80"/>
    <a:srgbClr val="FFFFFF"/>
    <a:srgbClr val="31195D"/>
    <a:srgbClr val="3F2076"/>
    <a:srgbClr val="66FF33"/>
    <a:srgbClr val="00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16" autoAdjust="0"/>
    <p:restoredTop sz="94660"/>
  </p:normalViewPr>
  <p:slideViewPr>
    <p:cSldViewPr>
      <p:cViewPr varScale="1">
        <p:scale>
          <a:sx n="109" d="100"/>
          <a:sy n="109" d="100"/>
        </p:scale>
        <p:origin x="-1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0"/>
          <p:cNvSpPr>
            <a:spLocks noChangeArrowheads="1"/>
          </p:cNvSpPr>
          <p:nvPr/>
        </p:nvSpPr>
        <p:spPr bwMode="gray">
          <a:xfrm>
            <a:off x="685800" y="304800"/>
            <a:ext cx="5905500" cy="5761038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ChangeArrowheads="1"/>
          </p:cNvSpPr>
          <p:nvPr/>
        </p:nvSpPr>
        <p:spPr bwMode="ltGray">
          <a:xfrm>
            <a:off x="11113" y="4437063"/>
            <a:ext cx="9132887" cy="1728787"/>
          </a:xfrm>
          <a:prstGeom prst="rect">
            <a:avLst/>
          </a:prstGeom>
          <a:gradFill rotWithShape="1">
            <a:gsLst>
              <a:gs pos="0">
                <a:schemeClr val="tx2">
                  <a:gamma/>
                  <a:tint val="0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Oval 24"/>
          <p:cNvSpPr>
            <a:spLocks noChangeArrowheads="1"/>
          </p:cNvSpPr>
          <p:nvPr/>
        </p:nvSpPr>
        <p:spPr bwMode="gray">
          <a:xfrm>
            <a:off x="4211638" y="2636838"/>
            <a:ext cx="1223962" cy="1223962"/>
          </a:xfrm>
          <a:prstGeom prst="ellipse">
            <a:avLst/>
          </a:prstGeom>
          <a:solidFill>
            <a:srgbClr val="1BABE5">
              <a:alpha val="10001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1295400" y="5334000"/>
            <a:ext cx="65532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4267200" y="1295400"/>
            <a:ext cx="4495800" cy="22860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 algn="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C2287-3625-493A-B4F3-BFA84E36A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79438"/>
            <a:ext cx="18288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579438"/>
            <a:ext cx="53340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18F2D-A24D-43C6-BED2-C56A6A039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057400" y="579438"/>
            <a:ext cx="6324600" cy="563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71600" y="1295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05400" y="1295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371600" y="3962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05400" y="3962400"/>
            <a:ext cx="3581400" cy="2514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1AD1B-5930-4A7F-B882-FBDA1D946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D860E-6376-4BE1-A606-17EC558D2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BFE7-01BB-43F5-B59B-AB5ADE079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295400"/>
            <a:ext cx="3581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295400"/>
            <a:ext cx="35814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FC2DA-67AB-4C4E-A1C2-04FBECA3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6DF3B-836C-4590-9494-F6BDCF7E1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F0B08-3405-471A-919A-97E7EBB19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DC790-0701-4C79-B909-E7033A8B2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277C7-3598-40F8-B882-6D618FBEC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7C2F8-04F2-45C4-97BD-16085C30B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Oval 18"/>
          <p:cNvSpPr>
            <a:spLocks noChangeArrowheads="1"/>
          </p:cNvSpPr>
          <p:nvPr/>
        </p:nvSpPr>
        <p:spPr bwMode="gray">
          <a:xfrm>
            <a:off x="179388" y="0"/>
            <a:ext cx="6804025" cy="6858000"/>
          </a:xfrm>
          <a:prstGeom prst="ellipse">
            <a:avLst/>
          </a:prstGeom>
          <a:gradFill rotWithShape="1">
            <a:gsLst>
              <a:gs pos="0">
                <a:schemeClr val="bg1">
                  <a:alpha val="27000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gray">
          <a:xfrm>
            <a:off x="0" y="260350"/>
            <a:ext cx="9144000" cy="9350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579438"/>
            <a:ext cx="6324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A7955C-513E-4886-9426-E1F66D9E3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4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95400"/>
            <a:ext cx="7315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1943100" y="4451350"/>
            <a:ext cx="7200900" cy="171608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66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dirty="0"/>
          </a:p>
          <a:p>
            <a:pPr algn="r"/>
            <a:r>
              <a:rPr lang="ru-RU" dirty="0" smtClean="0"/>
              <a:t>Лис Алла Николаевна,</a:t>
            </a:r>
            <a:endParaRPr lang="ru-RU" dirty="0"/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</a:t>
            </a:r>
            <a:r>
              <a:rPr lang="ru-RU" dirty="0" smtClean="0"/>
              <a:t>истории и обществоведения</a:t>
            </a:r>
          </a:p>
          <a:p>
            <a:pPr algn="r"/>
            <a:r>
              <a:rPr lang="ru-RU" dirty="0" smtClean="0"/>
              <a:t>Учреждения образования </a:t>
            </a:r>
            <a:r>
              <a:rPr lang="ru-RU" dirty="0" smtClean="0"/>
              <a:t>«</a:t>
            </a:r>
            <a:r>
              <a:rPr lang="ru-RU" dirty="0" err="1" smtClean="0"/>
              <a:t>Мозырский</a:t>
            </a:r>
            <a:r>
              <a:rPr lang="ru-RU" dirty="0" smtClean="0"/>
              <a:t> </a:t>
            </a:r>
            <a:endParaRPr lang="ru-RU" dirty="0"/>
          </a:p>
          <a:p>
            <a:pPr algn="r"/>
            <a:r>
              <a:rPr lang="ru-RU" dirty="0"/>
              <a:t>государственный областной лицей»</a:t>
            </a:r>
          </a:p>
        </p:txBody>
      </p:sp>
      <p:sp>
        <p:nvSpPr>
          <p:cNvPr id="13314" name="Oval 3"/>
          <p:cNvSpPr>
            <a:spLocks noChangeArrowheads="1"/>
          </p:cNvSpPr>
          <p:nvPr/>
        </p:nvSpPr>
        <p:spPr bwMode="auto">
          <a:xfrm>
            <a:off x="358775" y="3500438"/>
            <a:ext cx="2838450" cy="2816225"/>
          </a:xfrm>
          <a:prstGeom prst="ellipse">
            <a:avLst/>
          </a:prstGeom>
          <a:solidFill>
            <a:schemeClr val="hlink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Oval 5"/>
          <p:cNvSpPr>
            <a:spLocks noChangeArrowheads="1"/>
          </p:cNvSpPr>
          <p:nvPr/>
        </p:nvSpPr>
        <p:spPr bwMode="auto">
          <a:xfrm>
            <a:off x="1008063" y="1520825"/>
            <a:ext cx="3530600" cy="36703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Oval 8"/>
          <p:cNvSpPr>
            <a:spLocks noChangeArrowheads="1"/>
          </p:cNvSpPr>
          <p:nvPr/>
        </p:nvSpPr>
        <p:spPr bwMode="gray">
          <a:xfrm>
            <a:off x="957263" y="1530350"/>
            <a:ext cx="3576637" cy="365125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8575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55976" y="1628800"/>
            <a:ext cx="4592763" cy="2055791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/>
              <a:t>Системный подход в организации подготовки учащихся к ЦТ на </a:t>
            </a:r>
            <a:r>
              <a:rPr lang="en-US" sz="2400" dirty="0" smtClean="0"/>
              <a:t>III</a:t>
            </a:r>
            <a:r>
              <a:rPr lang="ru-RU" sz="2400" dirty="0" smtClean="0"/>
              <a:t> </a:t>
            </a:r>
            <a:r>
              <a:rPr lang="ru-RU" sz="2400" dirty="0"/>
              <a:t>ступени</a:t>
            </a:r>
            <a:endParaRPr lang="en-US" sz="3200" kern="10" dirty="0" smtClean="0">
              <a:ln w="1270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Arial"/>
            </a:endParaRPr>
          </a:p>
        </p:txBody>
      </p:sp>
      <p:sp>
        <p:nvSpPr>
          <p:cNvPr id="13318" name="Rectangle 22"/>
          <p:cNvSpPr>
            <a:spLocks noChangeArrowheads="1"/>
          </p:cNvSpPr>
          <p:nvPr/>
        </p:nvSpPr>
        <p:spPr bwMode="auto">
          <a:xfrm>
            <a:off x="4608513" y="179388"/>
            <a:ext cx="6705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Прекрасен наш лицей, и благородна цель: </a:t>
            </a:r>
          </a:p>
          <a:p>
            <a:r>
              <a:rPr lang="ru-RU" sz="16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Мы постигаем таинства открытий!</a:t>
            </a:r>
          </a:p>
        </p:txBody>
      </p:sp>
      <p:pic>
        <p:nvPicPr>
          <p:cNvPr id="13319" name="Picture 20" descr="знач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3707904" y="5215215"/>
            <a:ext cx="10382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440668"/>
            <a:ext cx="6324600" cy="5635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Задачи</a:t>
            </a:r>
            <a:endParaRPr lang="ru-RU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ltGray">
          <a:xfrm rot="10800000">
            <a:off x="609600" y="1600200"/>
            <a:ext cx="7490792" cy="4495800"/>
          </a:xfrm>
          <a:prstGeom prst="rightArrow">
            <a:avLst>
              <a:gd name="adj1" fmla="val 79306"/>
              <a:gd name="adj2" fmla="val 31136"/>
            </a:avLst>
          </a:prstGeom>
          <a:gradFill flip="none" rotWithShape="1">
            <a:gsLst>
              <a:gs pos="0">
                <a:srgbClr val="F1A33B"/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2051720" y="2209800"/>
            <a:ext cx="603498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>
                <a:solidFill>
                  <a:schemeClr val="bg1"/>
                </a:solidFill>
              </a:rPr>
              <a:t>Вычленить основополагающие факторы,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способствующие </a:t>
            </a:r>
            <a:r>
              <a:rPr lang="ru-RU" b="1" dirty="0">
                <a:solidFill>
                  <a:schemeClr val="bg1"/>
                </a:solidFill>
              </a:rPr>
              <a:t>качественной подготовке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учащихся </a:t>
            </a:r>
            <a:r>
              <a:rPr lang="ru-RU" b="1" dirty="0">
                <a:solidFill>
                  <a:schemeClr val="bg1"/>
                </a:solidFill>
              </a:rPr>
              <a:t>к ЦТ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blackWhite">
          <a:xfrm>
            <a:off x="2051720" y="3352800"/>
            <a:ext cx="603498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>
                <a:solidFill>
                  <a:schemeClr val="bg1"/>
                </a:solidFill>
              </a:rPr>
              <a:t>Создать оптимальную образовательную среду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на </a:t>
            </a:r>
            <a:r>
              <a:rPr lang="ru-RU" b="1" dirty="0" smtClean="0">
                <a:solidFill>
                  <a:schemeClr val="bg1"/>
                </a:solidFill>
              </a:rPr>
              <a:t>учебных </a:t>
            </a:r>
            <a:r>
              <a:rPr lang="ru-RU" b="1" dirty="0" smtClean="0">
                <a:solidFill>
                  <a:schemeClr val="bg1"/>
                </a:solidFill>
              </a:rPr>
              <a:t>и факультативных занятиях</a:t>
            </a: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для </a:t>
            </a:r>
            <a:r>
              <a:rPr lang="ru-RU" b="1" dirty="0">
                <a:solidFill>
                  <a:schemeClr val="bg1"/>
                </a:solidFill>
              </a:rPr>
              <a:t>подготовки учащихся к ЦТ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blackWhite">
          <a:xfrm>
            <a:off x="2051720" y="4495800"/>
            <a:ext cx="603498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Выбрать эффективные </a:t>
            </a:r>
            <a:r>
              <a:rPr lang="ru-RU" b="1" dirty="0">
                <a:solidFill>
                  <a:schemeClr val="bg1"/>
                </a:solidFill>
              </a:rPr>
              <a:t>методы и формы работы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ru-RU" b="1" dirty="0" smtClean="0">
                <a:solidFill>
                  <a:schemeClr val="bg1"/>
                </a:solidFill>
              </a:rPr>
              <a:t>  по </a:t>
            </a:r>
            <a:r>
              <a:rPr lang="ru-RU" b="1" dirty="0">
                <a:solidFill>
                  <a:schemeClr val="bg1"/>
                </a:solidFill>
              </a:rPr>
              <a:t>подготовке учащихся к ЦТ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3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13"/>
          <p:cNvGrpSpPr>
            <a:grpSpLocks/>
          </p:cNvGrpSpPr>
          <p:nvPr/>
        </p:nvGrpSpPr>
        <p:grpSpPr bwMode="auto">
          <a:xfrm>
            <a:off x="2488490" y="4471426"/>
            <a:ext cx="2858771" cy="1921059"/>
            <a:chOff x="1776" y="2476"/>
            <a:chExt cx="960" cy="958"/>
          </a:xfrm>
        </p:grpSpPr>
        <p:grpSp>
          <p:nvGrpSpPr>
            <p:cNvPr id="23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26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" name="Text Box 17"/>
            <p:cNvSpPr txBox="1">
              <a:spLocks noChangeArrowheads="1"/>
            </p:cNvSpPr>
            <p:nvPr/>
          </p:nvSpPr>
          <p:spPr bwMode="gray">
            <a:xfrm>
              <a:off x="1855" y="2572"/>
              <a:ext cx="802" cy="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>
                  <a:solidFill>
                    <a:srgbClr val="FF0000"/>
                  </a:solidFill>
                  <a:latin typeface="Arial Black" pitchFamily="34" charset="0"/>
                </a:rPr>
                <a:t>V </a:t>
              </a:r>
              <a:r>
                <a:rPr lang="ru-RU" sz="2400" dirty="0">
                  <a:solidFill>
                    <a:srgbClr val="FF0000"/>
                  </a:solidFill>
                  <a:latin typeface="Arial Black" pitchFamily="34" charset="0"/>
                </a:rPr>
                <a:t>–й </a:t>
              </a:r>
              <a:r>
                <a:rPr lang="en-US" sz="2400" dirty="0">
                  <a:solidFill>
                    <a:srgbClr val="FF0000"/>
                  </a:solidFill>
                  <a:latin typeface="Arial Black" pitchFamily="34" charset="0"/>
                </a:rPr>
                <a:t> </a:t>
              </a:r>
              <a:r>
                <a:rPr lang="ru-RU" sz="2400" dirty="0" smtClean="0">
                  <a:solidFill>
                    <a:srgbClr val="FF0000"/>
                  </a:solidFill>
                  <a:latin typeface="Arial Black" pitchFamily="34" charset="0"/>
                </a:rPr>
                <a:t>этап</a:t>
              </a:r>
              <a:endParaRPr lang="ru-RU" sz="2000" dirty="0" smtClean="0">
                <a:solidFill>
                  <a:srgbClr val="FFFF00"/>
                </a:solidFill>
                <a:latin typeface="Arial Black" pitchFamily="34" charset="0"/>
              </a:endParaRPr>
            </a:p>
            <a:p>
              <a:pPr algn="ctr"/>
              <a:r>
                <a:rPr lang="ru-RU" sz="2000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Контроль знаний учащихся </a:t>
              </a:r>
              <a:endPara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</p:txBody>
        </p:sp>
      </p:grpSp>
      <p:grpSp>
        <p:nvGrpSpPr>
          <p:cNvPr id="36" name="Group 13"/>
          <p:cNvGrpSpPr>
            <a:grpSpLocks/>
          </p:cNvGrpSpPr>
          <p:nvPr/>
        </p:nvGrpSpPr>
        <p:grpSpPr bwMode="auto">
          <a:xfrm>
            <a:off x="2609310" y="2193690"/>
            <a:ext cx="2836964" cy="1876822"/>
            <a:chOff x="1776" y="2476"/>
            <a:chExt cx="960" cy="958"/>
          </a:xfrm>
        </p:grpSpPr>
        <p:grpSp>
          <p:nvGrpSpPr>
            <p:cNvPr id="37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39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8" name="Text Box 17"/>
            <p:cNvSpPr txBox="1">
              <a:spLocks noChangeArrowheads="1"/>
            </p:cNvSpPr>
            <p:nvPr/>
          </p:nvSpPr>
          <p:spPr bwMode="gray">
            <a:xfrm>
              <a:off x="1855" y="2630"/>
              <a:ext cx="802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endPara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</p:txBody>
        </p:sp>
      </p:grpSp>
      <p:grpSp>
        <p:nvGrpSpPr>
          <p:cNvPr id="41" name="Group 13"/>
          <p:cNvGrpSpPr>
            <a:grpSpLocks/>
          </p:cNvGrpSpPr>
          <p:nvPr/>
        </p:nvGrpSpPr>
        <p:grpSpPr bwMode="auto">
          <a:xfrm>
            <a:off x="5431292" y="2579108"/>
            <a:ext cx="2839807" cy="2083944"/>
            <a:chOff x="1776" y="2476"/>
            <a:chExt cx="960" cy="958"/>
          </a:xfrm>
        </p:grpSpPr>
        <p:grpSp>
          <p:nvGrpSpPr>
            <p:cNvPr id="42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44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3" name="Text Box 17"/>
            <p:cNvSpPr txBox="1">
              <a:spLocks noChangeArrowheads="1"/>
            </p:cNvSpPr>
            <p:nvPr/>
          </p:nvSpPr>
          <p:spPr bwMode="gray">
            <a:xfrm>
              <a:off x="1855" y="2630"/>
              <a:ext cx="802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endPara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</p:txBody>
        </p:sp>
      </p:grpSp>
      <p:grpSp>
        <p:nvGrpSpPr>
          <p:cNvPr id="46" name="Group 13"/>
          <p:cNvGrpSpPr>
            <a:grpSpLocks/>
          </p:cNvGrpSpPr>
          <p:nvPr/>
        </p:nvGrpSpPr>
        <p:grpSpPr bwMode="auto">
          <a:xfrm>
            <a:off x="93316" y="3573999"/>
            <a:ext cx="2515993" cy="1857956"/>
            <a:chOff x="1776" y="2476"/>
            <a:chExt cx="960" cy="958"/>
          </a:xfrm>
        </p:grpSpPr>
        <p:grpSp>
          <p:nvGrpSpPr>
            <p:cNvPr id="47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49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ru-RU" b="1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endParaRPr>
              </a:p>
              <a:p>
                <a:pPr algn="ctr"/>
                <a:endParaRPr lang="ru-RU" b="1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endParaRPr>
              </a:p>
              <a:p>
                <a:pPr algn="ctr"/>
                <a:endParaRPr lang="ru-RU" b="1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endParaRPr>
              </a:p>
              <a:p>
                <a:pPr algn="ctr"/>
                <a:r>
                  <a:rPr lang="ru-RU" b="1" dirty="0" smtClean="0">
                    <a:solidFill>
                      <a:schemeClr val="tx2">
                        <a:lumMod val="10000"/>
                      </a:schemeClr>
                    </a:solidFill>
                    <a:latin typeface="Arial Black" pitchFamily="34" charset="0"/>
                  </a:rPr>
                  <a:t>Тематическое  </a:t>
                </a:r>
              </a:p>
              <a:p>
                <a:pPr algn="ctr"/>
                <a:r>
                  <a:rPr lang="ru-RU" b="1" dirty="0" smtClean="0">
                    <a:solidFill>
                      <a:schemeClr val="tx2">
                        <a:lumMod val="10000"/>
                      </a:schemeClr>
                    </a:solidFill>
                    <a:latin typeface="Arial Black" pitchFamily="34" charset="0"/>
                  </a:rPr>
                  <a:t>повторение </a:t>
                </a:r>
              </a:p>
              <a:p>
                <a:pPr algn="ctr"/>
                <a:r>
                  <a:rPr lang="ru-RU" b="1" dirty="0" smtClean="0">
                    <a:solidFill>
                      <a:schemeClr val="tx2">
                        <a:lumMod val="10000"/>
                      </a:schemeClr>
                    </a:solidFill>
                    <a:latin typeface="Arial Black" pitchFamily="34" charset="0"/>
                  </a:rPr>
                  <a:t>изученного</a:t>
                </a:r>
                <a:endParaRPr lang="ru-RU" b="1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endParaRPr>
              </a:p>
              <a:p>
                <a:pPr algn="ctr"/>
                <a:r>
                  <a:rPr lang="ru-RU" b="1" dirty="0">
                    <a:solidFill>
                      <a:schemeClr val="tx2">
                        <a:lumMod val="10000"/>
                      </a:schemeClr>
                    </a:solidFill>
                    <a:latin typeface="Arial Black" pitchFamily="34" charset="0"/>
                  </a:rPr>
                  <a:t>материала</a:t>
                </a:r>
              </a:p>
              <a:p>
                <a:endParaRPr lang="ru-RU" dirty="0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8" name="Text Box 17"/>
            <p:cNvSpPr txBox="1">
              <a:spLocks noChangeArrowheads="1"/>
            </p:cNvSpPr>
            <p:nvPr/>
          </p:nvSpPr>
          <p:spPr bwMode="gray">
            <a:xfrm>
              <a:off x="1855" y="2630"/>
              <a:ext cx="802" cy="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endPara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679513" y="2285408"/>
            <a:ext cx="274160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-й этап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Планирование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работы. Изучение теоретического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материала</a:t>
            </a:r>
            <a:endParaRPr lang="ru-RU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490983" y="2832227"/>
            <a:ext cx="27940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 Black" pitchFamily="34" charset="0"/>
              </a:rPr>
              <a:t>III-</a:t>
            </a:r>
            <a:r>
              <a:rPr lang="ru-RU" sz="2000" b="1" dirty="0">
                <a:solidFill>
                  <a:srgbClr val="FF0000"/>
                </a:solidFill>
                <a:latin typeface="Arial Black" pitchFamily="34" charset="0"/>
              </a:rPr>
              <a:t>й  </a:t>
            </a: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этап</a:t>
            </a:r>
            <a:endParaRPr lang="ru-RU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3783" y="3708417"/>
            <a:ext cx="25455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IV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-й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этап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4" name="Picture 4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022" y="47910"/>
            <a:ext cx="1013957" cy="121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14751" y="3511036"/>
            <a:ext cx="32614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Практическая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работа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grpSp>
        <p:nvGrpSpPr>
          <p:cNvPr id="55" name="Group 13"/>
          <p:cNvGrpSpPr>
            <a:grpSpLocks/>
          </p:cNvGrpSpPr>
          <p:nvPr/>
        </p:nvGrpSpPr>
        <p:grpSpPr bwMode="auto">
          <a:xfrm>
            <a:off x="325106" y="1296561"/>
            <a:ext cx="2578940" cy="1821103"/>
            <a:chOff x="1776" y="2476"/>
            <a:chExt cx="960" cy="958"/>
          </a:xfrm>
        </p:grpSpPr>
        <p:grpSp>
          <p:nvGrpSpPr>
            <p:cNvPr id="56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58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7" name="Text Box 17"/>
            <p:cNvSpPr txBox="1">
              <a:spLocks noChangeArrowheads="1"/>
            </p:cNvSpPr>
            <p:nvPr/>
          </p:nvSpPr>
          <p:spPr bwMode="gray">
            <a:xfrm>
              <a:off x="1855" y="2560"/>
              <a:ext cx="802" cy="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  <a:latin typeface="Arial Black" pitchFamily="34" charset="0"/>
                </a:rPr>
                <a:t>I </a:t>
              </a:r>
              <a:r>
                <a:rPr lang="ru-RU" sz="2400" dirty="0">
                  <a:solidFill>
                    <a:srgbClr val="FF0000"/>
                  </a:solidFill>
                  <a:latin typeface="Arial Black" pitchFamily="34" charset="0"/>
                </a:rPr>
                <a:t>–й </a:t>
              </a:r>
              <a:r>
                <a:rPr lang="en-US" sz="2400" dirty="0">
                  <a:solidFill>
                    <a:srgbClr val="FF0000"/>
                  </a:solidFill>
                  <a:latin typeface="Arial Black" pitchFamily="34" charset="0"/>
                </a:rPr>
                <a:t> </a:t>
              </a:r>
              <a:r>
                <a:rPr lang="ru-RU" sz="2400" dirty="0">
                  <a:solidFill>
                    <a:srgbClr val="FF0000"/>
                  </a:solidFill>
                  <a:latin typeface="Arial Black" pitchFamily="34" charset="0"/>
                </a:rPr>
                <a:t>этап</a:t>
              </a:r>
              <a:endParaRPr lang="ru-RU" sz="2000" dirty="0">
                <a:solidFill>
                  <a:srgbClr val="FFFF00"/>
                </a:solidFill>
                <a:latin typeface="Arial Black" pitchFamily="34" charset="0"/>
              </a:endParaRPr>
            </a:p>
            <a:p>
              <a:pPr algn="ctr"/>
              <a:r>
                <a:rPr lang="ru-RU" sz="2000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Диагностика умений и </a:t>
              </a:r>
              <a:r>
                <a:rPr lang="ru-RU" sz="2000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навыков</a:t>
              </a:r>
              <a:endPara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</p:txBody>
        </p:sp>
      </p:grpSp>
      <p:grpSp>
        <p:nvGrpSpPr>
          <p:cNvPr id="60" name="Group 13"/>
          <p:cNvGrpSpPr>
            <a:grpSpLocks/>
          </p:cNvGrpSpPr>
          <p:nvPr/>
        </p:nvGrpSpPr>
        <p:grpSpPr bwMode="auto">
          <a:xfrm>
            <a:off x="5664984" y="4789963"/>
            <a:ext cx="3083480" cy="1921059"/>
            <a:chOff x="1776" y="2476"/>
            <a:chExt cx="960" cy="958"/>
          </a:xfrm>
        </p:grpSpPr>
        <p:grpSp>
          <p:nvGrpSpPr>
            <p:cNvPr id="61" name="Group 14"/>
            <p:cNvGrpSpPr>
              <a:grpSpLocks/>
            </p:cNvGrpSpPr>
            <p:nvPr/>
          </p:nvGrpSpPr>
          <p:grpSpPr bwMode="auto">
            <a:xfrm>
              <a:off x="1776" y="2476"/>
              <a:ext cx="960" cy="958"/>
              <a:chOff x="2016" y="1920"/>
              <a:chExt cx="1680" cy="1680"/>
            </a:xfrm>
          </p:grpSpPr>
          <p:sp>
            <p:nvSpPr>
              <p:cNvPr id="63" name="Oval 15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sy="50000" kx="-2453608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Freeform 16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2" name="Text Box 17"/>
            <p:cNvSpPr txBox="1">
              <a:spLocks noChangeArrowheads="1"/>
            </p:cNvSpPr>
            <p:nvPr/>
          </p:nvSpPr>
          <p:spPr bwMode="gray">
            <a:xfrm>
              <a:off x="1855" y="2572"/>
              <a:ext cx="802" cy="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0000"/>
                  </a:solidFill>
                  <a:latin typeface="Arial Black" pitchFamily="34" charset="0"/>
                </a:rPr>
                <a:t>V</a:t>
              </a:r>
              <a:r>
                <a:rPr lang="en-US" sz="2400" dirty="0">
                  <a:solidFill>
                    <a:srgbClr val="FF0000"/>
                  </a:solidFill>
                  <a:latin typeface="Arial Black" pitchFamily="34" charset="0"/>
                </a:rPr>
                <a:t>I</a:t>
              </a:r>
              <a:r>
                <a:rPr lang="en-US" sz="2400" dirty="0" smtClean="0">
                  <a:solidFill>
                    <a:srgbClr val="FF0000"/>
                  </a:solidFill>
                  <a:latin typeface="Arial Black" pitchFamily="34" charset="0"/>
                </a:rPr>
                <a:t> </a:t>
              </a:r>
              <a:r>
                <a:rPr lang="ru-RU" sz="2400" dirty="0">
                  <a:solidFill>
                    <a:srgbClr val="FF0000"/>
                  </a:solidFill>
                  <a:latin typeface="Arial Black" pitchFamily="34" charset="0"/>
                </a:rPr>
                <a:t>–й </a:t>
              </a:r>
              <a:r>
                <a:rPr lang="en-US" sz="2400" dirty="0">
                  <a:solidFill>
                    <a:srgbClr val="FF0000"/>
                  </a:solidFill>
                  <a:latin typeface="Arial Black" pitchFamily="34" charset="0"/>
                </a:rPr>
                <a:t> </a:t>
              </a:r>
              <a:r>
                <a:rPr lang="ru-RU" sz="2400" dirty="0" smtClean="0">
                  <a:solidFill>
                    <a:srgbClr val="FF0000"/>
                  </a:solidFill>
                  <a:latin typeface="Arial Black" pitchFamily="34" charset="0"/>
                </a:rPr>
                <a:t>этап</a:t>
              </a:r>
              <a:endParaRPr lang="ru-RU" sz="2000" dirty="0" smtClean="0">
                <a:solidFill>
                  <a:srgbClr val="FFFF00"/>
                </a:solidFill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Диагностика </a:t>
              </a:r>
              <a:r>
                <a:rPr lang="ru-RU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и коррекция. Индивидуальный мониторинг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351312" y="219343"/>
            <a:ext cx="77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Лестница действий по подготовке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к ЦТ по </a:t>
            </a:r>
            <a:r>
              <a:rPr lang="ru-RU" sz="3200" b="1" dirty="0" smtClean="0">
                <a:solidFill>
                  <a:srgbClr val="7030A0"/>
                </a:solidFill>
              </a:rPr>
              <a:t>истории и обществоведению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968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4644"/>
            <a:ext cx="9144000" cy="9001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1200" dirty="0" smtClean="0">
                <a:solidFill>
                  <a:srgbClr val="7030A0"/>
                </a:solidFill>
              </a:rPr>
              <a:t/>
            </a:r>
            <a:br>
              <a:rPr lang="ru-RU" sz="1200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Диагностика  </a:t>
            </a:r>
            <a:r>
              <a:rPr lang="ru-RU" dirty="0">
                <a:solidFill>
                  <a:srgbClr val="7030A0"/>
                </a:solidFill>
              </a:rPr>
              <a:t>умений  и  навыков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811398" y="2439255"/>
            <a:ext cx="7488238" cy="1087438"/>
            <a:chOff x="204" y="1298"/>
            <a:chExt cx="4763" cy="691"/>
          </a:xfrm>
        </p:grpSpPr>
        <p:sp>
          <p:nvSpPr>
            <p:cNvPr id="4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8"/>
          <p:cNvGrpSpPr>
            <a:grpSpLocks/>
          </p:cNvGrpSpPr>
          <p:nvPr/>
        </p:nvGrpSpPr>
        <p:grpSpPr bwMode="auto">
          <a:xfrm>
            <a:off x="818547" y="1351819"/>
            <a:ext cx="7488238" cy="1087439"/>
            <a:chOff x="204" y="1298"/>
            <a:chExt cx="4763" cy="691"/>
          </a:xfrm>
        </p:grpSpPr>
        <p:sp>
          <p:nvSpPr>
            <p:cNvPr id="8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Text Box 44"/>
            <p:cNvSpPr txBox="1">
              <a:spLocks noChangeArrowheads="1"/>
            </p:cNvSpPr>
            <p:nvPr/>
          </p:nvSpPr>
          <p:spPr bwMode="gray">
            <a:xfrm>
              <a:off x="1097" y="1561"/>
              <a:ext cx="3351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000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Уплотненный  </a:t>
              </a:r>
              <a:r>
                <a:rPr lang="ru-RU" sz="2000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опрос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68"/>
          <p:cNvGrpSpPr>
            <a:grpSpLocks/>
          </p:cNvGrpSpPr>
          <p:nvPr/>
        </p:nvGrpSpPr>
        <p:grpSpPr bwMode="auto">
          <a:xfrm>
            <a:off x="811398" y="3526693"/>
            <a:ext cx="7488238" cy="1087438"/>
            <a:chOff x="204" y="1298"/>
            <a:chExt cx="4763" cy="691"/>
          </a:xfrm>
        </p:grpSpPr>
        <p:sp>
          <p:nvSpPr>
            <p:cNvPr id="12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68"/>
          <p:cNvGrpSpPr>
            <a:grpSpLocks/>
          </p:cNvGrpSpPr>
          <p:nvPr/>
        </p:nvGrpSpPr>
        <p:grpSpPr bwMode="auto">
          <a:xfrm>
            <a:off x="811398" y="4628858"/>
            <a:ext cx="7488238" cy="1087438"/>
            <a:chOff x="204" y="1298"/>
            <a:chExt cx="4763" cy="691"/>
          </a:xfrm>
        </p:grpSpPr>
        <p:sp>
          <p:nvSpPr>
            <p:cNvPr id="16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68"/>
          <p:cNvGrpSpPr>
            <a:grpSpLocks/>
          </p:cNvGrpSpPr>
          <p:nvPr/>
        </p:nvGrpSpPr>
        <p:grpSpPr bwMode="auto">
          <a:xfrm>
            <a:off x="811398" y="5770562"/>
            <a:ext cx="7488238" cy="1087438"/>
            <a:chOff x="204" y="1298"/>
            <a:chExt cx="4763" cy="691"/>
          </a:xfrm>
        </p:grpSpPr>
        <p:sp>
          <p:nvSpPr>
            <p:cNvPr id="20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solidFill>
              <a:schemeClr val="accent2"/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4"/>
            <p:cNvSpPr txBox="1">
              <a:spLocks noChangeArrowheads="1"/>
            </p:cNvSpPr>
            <p:nvPr/>
          </p:nvSpPr>
          <p:spPr bwMode="gray">
            <a:xfrm>
              <a:off x="839" y="1434"/>
              <a:ext cx="394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endParaRPr lang="en-US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1207361" y="171873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1 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92453" y="280617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192452" y="389361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194588" y="499577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4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205707" y="6089485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04916" y="2667676"/>
            <a:ext cx="6195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 Диктанты по датам, историческим событиям, понятиям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896051" y="3830227"/>
            <a:ext cx="6195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Многослойное  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(интенсивное) повторение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868119" y="4837439"/>
            <a:ext cx="62322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Стартовая  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проверочная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работа (тестирование)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128218" y="6159953"/>
            <a:ext cx="59721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Индивидуальная работа</a:t>
            </a:r>
            <a:endParaRPr lang="ru-RU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6" name="Picture 4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-1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91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188640"/>
            <a:ext cx="9252520" cy="79208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800" dirty="0" err="1" smtClean="0">
                <a:solidFill>
                  <a:srgbClr val="7030A0"/>
                </a:solidFill>
              </a:rPr>
              <a:t>Блочно</a:t>
            </a:r>
            <a:r>
              <a:rPr lang="ru-RU" sz="2800" dirty="0" smtClean="0">
                <a:solidFill>
                  <a:srgbClr val="7030A0"/>
                </a:solidFill>
              </a:rPr>
              <a:t>-модульная технология преподавания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gray">
          <a:xfrm>
            <a:off x="606452" y="4707621"/>
            <a:ext cx="5724440" cy="72402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BC86"/>
              </a:gs>
              <a:gs pos="50000">
                <a:srgbClr val="FFD4B6"/>
              </a:gs>
              <a:gs pos="100000">
                <a:srgbClr val="FFE9DB"/>
              </a:gs>
            </a:gsLst>
            <a:lin ang="10800000" scaled="1"/>
          </a:gra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• </a:t>
            </a:r>
            <a:r>
              <a:rPr lang="ru-RU" sz="1600" b="1" dirty="0">
                <a:solidFill>
                  <a:srgbClr val="000000"/>
                </a:solidFill>
              </a:rPr>
              <a:t>Решение </a:t>
            </a:r>
            <a:r>
              <a:rPr lang="ru-RU" sz="1600" b="1" dirty="0" smtClean="0">
                <a:solidFill>
                  <a:srgbClr val="000000"/>
                </a:solidFill>
              </a:rPr>
              <a:t>тестов </a:t>
            </a:r>
            <a:r>
              <a:rPr lang="ru-RU" sz="1600" b="1" dirty="0">
                <a:solidFill>
                  <a:srgbClr val="000000"/>
                </a:solidFill>
              </a:rPr>
              <a:t>по теме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6" name="AutoShape 6"/>
          <p:cNvSpPr>
            <a:spLocks noChangeArrowheads="1"/>
          </p:cNvSpPr>
          <p:nvPr/>
        </p:nvSpPr>
        <p:spPr bwMode="gray">
          <a:xfrm>
            <a:off x="827781" y="3465004"/>
            <a:ext cx="5503111" cy="77811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• </a:t>
            </a:r>
            <a:r>
              <a:rPr lang="ru-RU" sz="1600" b="1" dirty="0">
                <a:solidFill>
                  <a:srgbClr val="000000"/>
                </a:solidFill>
              </a:rPr>
              <a:t>Практикум</a:t>
            </a:r>
            <a:r>
              <a:rPr lang="ru-RU" sz="1600" dirty="0" smtClean="0">
                <a:solidFill>
                  <a:srgbClr val="000000"/>
                </a:solidFill>
              </a:rPr>
              <a:t> 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gray">
          <a:xfrm>
            <a:off x="1043805" y="2297956"/>
            <a:ext cx="5076056" cy="7317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BC86"/>
              </a:gs>
              <a:gs pos="50000">
                <a:srgbClr val="FFD4B6"/>
              </a:gs>
              <a:gs pos="100000">
                <a:srgbClr val="FFE9DB"/>
              </a:gs>
            </a:gsLst>
            <a:lin ang="10800000" scaled="1"/>
          </a:gra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• </a:t>
            </a:r>
            <a:r>
              <a:rPr lang="ru-RU" sz="1600" b="1" dirty="0" smtClean="0">
                <a:solidFill>
                  <a:srgbClr val="000000"/>
                </a:solidFill>
              </a:rPr>
              <a:t>Семинарские </a:t>
            </a:r>
            <a:r>
              <a:rPr lang="ru-RU" sz="1600" b="1" dirty="0">
                <a:solidFill>
                  <a:srgbClr val="000000"/>
                </a:solidFill>
              </a:rPr>
              <a:t>занятия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gray">
          <a:xfrm>
            <a:off x="1403648" y="1215408"/>
            <a:ext cx="4608004" cy="6940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• </a:t>
            </a:r>
            <a:r>
              <a:rPr lang="ru-RU" sz="1600" b="1" dirty="0">
                <a:solidFill>
                  <a:srgbClr val="000000"/>
                </a:solidFill>
              </a:rPr>
              <a:t>Лекция вводная 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30" name="AutoShape 50"/>
          <p:cNvSpPr>
            <a:spLocks noChangeArrowheads="1"/>
          </p:cNvSpPr>
          <p:nvPr/>
        </p:nvSpPr>
        <p:spPr bwMode="gray">
          <a:xfrm>
            <a:off x="162182" y="5865075"/>
            <a:ext cx="6168710" cy="76002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• </a:t>
            </a:r>
            <a:r>
              <a:rPr lang="ru-RU" sz="1600" b="1" dirty="0">
                <a:solidFill>
                  <a:srgbClr val="000000"/>
                </a:solidFill>
              </a:rPr>
              <a:t>Зачет</a:t>
            </a:r>
            <a:endParaRPr lang="en-US" sz="1600" b="1" dirty="0">
              <a:solidFill>
                <a:srgbClr val="000000"/>
              </a:solidFill>
            </a:endParaRPr>
          </a:p>
        </p:txBody>
      </p:sp>
      <p:pic>
        <p:nvPicPr>
          <p:cNvPr id="32" name="Picture 4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4" y="1269838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2" descr="P5300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4653" y="4089928"/>
            <a:ext cx="2988708" cy="1959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03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324600" cy="5635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Практическая работа</a:t>
            </a:r>
            <a:endParaRPr lang="ru-RU" dirty="0">
              <a:solidFill>
                <a:srgbClr val="7030A0"/>
              </a:solidFill>
            </a:endParaRPr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818547" y="1005601"/>
            <a:ext cx="7488238" cy="1087439"/>
            <a:chOff x="204" y="1298"/>
            <a:chExt cx="4763" cy="691"/>
          </a:xfrm>
          <a:solidFill>
            <a:srgbClr val="FF7C80"/>
          </a:solidFill>
        </p:grpSpPr>
        <p:sp>
          <p:nvSpPr>
            <p:cNvPr id="4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" name="AutoShape 42"/>
          <p:cNvSpPr>
            <a:spLocks noChangeArrowheads="1"/>
          </p:cNvSpPr>
          <p:nvPr/>
        </p:nvSpPr>
        <p:spPr bwMode="gray">
          <a:xfrm>
            <a:off x="1415111" y="2108490"/>
            <a:ext cx="6884525" cy="72548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12700" algn="ctr">
            <a:solidFill>
              <a:schemeClr val="bg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811398" y="1919644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9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  <a:p>
              <a:pPr algn="ctr"/>
              <a:r>
                <a:rPr lang="ru-RU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Отработка </a:t>
              </a:r>
              <a:r>
                <a:rPr lang="ru-RU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практических умений и </a:t>
              </a:r>
              <a:r>
                <a:rPr lang="ru-RU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навыков </a:t>
              </a:r>
            </a:p>
            <a:p>
              <a:pPr algn="ctr"/>
              <a:r>
                <a:rPr lang="ru-RU" dirty="0" smtClean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(составление схем, таблиц, алгоритмов…)</a:t>
              </a:r>
              <a:endPara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endParaRPr>
            </a:p>
            <a:p>
              <a:endParaRPr lang="ru-RU" dirty="0"/>
            </a:p>
          </p:txBody>
        </p:sp>
        <p:sp>
          <p:nvSpPr>
            <p:cNvPr id="10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AutoShape 42"/>
          <p:cNvSpPr>
            <a:spLocks noChangeArrowheads="1"/>
          </p:cNvSpPr>
          <p:nvPr/>
        </p:nvSpPr>
        <p:spPr bwMode="gray">
          <a:xfrm>
            <a:off x="1422260" y="3069886"/>
            <a:ext cx="6884525" cy="725483"/>
          </a:xfrm>
          <a:prstGeom prst="roundRect">
            <a:avLst>
              <a:gd name="adj" fmla="val 16667"/>
            </a:avLst>
          </a:prstGeom>
          <a:solidFill>
            <a:srgbClr val="FF7C80"/>
          </a:solidFill>
          <a:ln w="12700" algn="ctr">
            <a:solidFill>
              <a:schemeClr val="bg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endParaRPr lang="ru-RU" dirty="0" smtClean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Решение тестов </a:t>
            </a: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(тематических и комплексных) </a:t>
            </a:r>
          </a:p>
          <a:p>
            <a:pPr algn="ctr"/>
            <a:endParaRPr lang="ru-RU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AutoShape 43"/>
          <p:cNvSpPr>
            <a:spLocks noChangeArrowheads="1"/>
          </p:cNvSpPr>
          <p:nvPr/>
        </p:nvSpPr>
        <p:spPr bwMode="gray">
          <a:xfrm>
            <a:off x="818547" y="2881040"/>
            <a:ext cx="1086368" cy="1087438"/>
          </a:xfrm>
          <a:prstGeom prst="diamond">
            <a:avLst/>
          </a:prstGeom>
          <a:solidFill>
            <a:srgbClr val="FF7C80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63500" dir="221219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" name="Group 68"/>
          <p:cNvGrpSpPr>
            <a:grpSpLocks/>
          </p:cNvGrpSpPr>
          <p:nvPr/>
        </p:nvGrpSpPr>
        <p:grpSpPr bwMode="auto">
          <a:xfrm>
            <a:off x="811010" y="3919112"/>
            <a:ext cx="7444217" cy="1087438"/>
            <a:chOff x="204" y="1298"/>
            <a:chExt cx="4735" cy="691"/>
          </a:xfrm>
          <a:solidFill>
            <a:srgbClr val="FF7C80"/>
          </a:solidFill>
        </p:grpSpPr>
        <p:sp>
          <p:nvSpPr>
            <p:cNvPr id="18" name="AutoShape 42"/>
            <p:cNvSpPr>
              <a:spLocks noChangeArrowheads="1"/>
            </p:cNvSpPr>
            <p:nvPr/>
          </p:nvSpPr>
          <p:spPr bwMode="gray">
            <a:xfrm>
              <a:off x="560" y="1413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ru-RU" dirty="0">
                  <a:solidFill>
                    <a:schemeClr val="tx2">
                      <a:lumMod val="10000"/>
                    </a:schemeClr>
                  </a:solidFill>
                  <a:latin typeface="Arial Black" pitchFamily="34" charset="0"/>
                </a:rPr>
                <a:t>Анализ проверочных и тестовых работ</a:t>
              </a:r>
            </a:p>
            <a:p>
              <a:endParaRPr lang="ru-RU" dirty="0"/>
            </a:p>
          </p:txBody>
        </p:sp>
        <p:sp>
          <p:nvSpPr>
            <p:cNvPr id="19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2186862" y="1273600"/>
            <a:ext cx="5670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Повторение изученного материала   </a:t>
            </a:r>
          </a:p>
        </p:txBody>
      </p:sp>
      <p:grpSp>
        <p:nvGrpSpPr>
          <p:cNvPr id="22" name="Group 68"/>
          <p:cNvGrpSpPr>
            <a:grpSpLocks/>
          </p:cNvGrpSpPr>
          <p:nvPr/>
        </p:nvGrpSpPr>
        <p:grpSpPr bwMode="auto">
          <a:xfrm>
            <a:off x="827879" y="4934272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23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519772" y="5154825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Самостоятельная работа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учащихся  (тренажеры)</a:t>
            </a:r>
            <a:endParaRPr lang="ru-RU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6" name="Picture 4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7411" y="123625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3688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548" y="440668"/>
            <a:ext cx="8280920" cy="5635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Программно-методический комплекс «</a:t>
            </a:r>
            <a:r>
              <a:rPr lang="ru-RU" dirty="0" smtClean="0">
                <a:solidFill>
                  <a:srgbClr val="7030A0"/>
                </a:solidFill>
              </a:rPr>
              <a:t>Десятибалльный</a:t>
            </a:r>
            <a:r>
              <a:rPr lang="ru-RU" dirty="0">
                <a:solidFill>
                  <a:srgbClr val="7030A0"/>
                </a:solidFill>
              </a:rPr>
              <a:t> мониторинг»</a:t>
            </a:r>
            <a:endParaRPr lang="ru-RU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71" y="1340768"/>
            <a:ext cx="4181236" cy="538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88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6652"/>
            <a:ext cx="9144000" cy="82809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    Главные </a:t>
            </a:r>
            <a:r>
              <a:rPr lang="ru-RU" dirty="0">
                <a:solidFill>
                  <a:srgbClr val="7030A0"/>
                </a:solidFill>
              </a:rPr>
              <a:t>принципы преподавания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Picture 4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8565" y="13107"/>
            <a:ext cx="1164181" cy="13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811398" y="1919644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5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8"/>
          <p:cNvGrpSpPr>
            <a:grpSpLocks/>
          </p:cNvGrpSpPr>
          <p:nvPr/>
        </p:nvGrpSpPr>
        <p:grpSpPr bwMode="auto">
          <a:xfrm>
            <a:off x="818547" y="1005601"/>
            <a:ext cx="7488238" cy="1087439"/>
            <a:chOff x="204" y="1298"/>
            <a:chExt cx="4763" cy="691"/>
          </a:xfrm>
          <a:solidFill>
            <a:srgbClr val="FF7C80"/>
          </a:solidFill>
        </p:grpSpPr>
        <p:sp>
          <p:nvSpPr>
            <p:cNvPr id="9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68"/>
          <p:cNvGrpSpPr>
            <a:grpSpLocks/>
          </p:cNvGrpSpPr>
          <p:nvPr/>
        </p:nvGrpSpPr>
        <p:grpSpPr bwMode="auto">
          <a:xfrm>
            <a:off x="818547" y="2881040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13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68"/>
          <p:cNvGrpSpPr>
            <a:grpSpLocks/>
          </p:cNvGrpSpPr>
          <p:nvPr/>
        </p:nvGrpSpPr>
        <p:grpSpPr bwMode="auto">
          <a:xfrm>
            <a:off x="811010" y="3919112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17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68"/>
          <p:cNvGrpSpPr>
            <a:grpSpLocks/>
          </p:cNvGrpSpPr>
          <p:nvPr/>
        </p:nvGrpSpPr>
        <p:grpSpPr bwMode="auto">
          <a:xfrm>
            <a:off x="811010" y="4886851"/>
            <a:ext cx="7488238" cy="1087438"/>
            <a:chOff x="204" y="1298"/>
            <a:chExt cx="4763" cy="691"/>
          </a:xfrm>
          <a:solidFill>
            <a:srgbClr val="FF7C80"/>
          </a:solidFill>
        </p:grpSpPr>
        <p:sp>
          <p:nvSpPr>
            <p:cNvPr id="21" name="AutoShape 42"/>
            <p:cNvSpPr>
              <a:spLocks noChangeArrowheads="1"/>
            </p:cNvSpPr>
            <p:nvPr/>
          </p:nvSpPr>
          <p:spPr bwMode="gray">
            <a:xfrm>
              <a:off x="588" y="1418"/>
              <a:ext cx="4379" cy="461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43"/>
            <p:cNvSpPr>
              <a:spLocks noChangeArrowheads="1"/>
            </p:cNvSpPr>
            <p:nvPr/>
          </p:nvSpPr>
          <p:spPr bwMode="gray">
            <a:xfrm>
              <a:off x="204" y="1298"/>
              <a:ext cx="691" cy="691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904915" y="1364654"/>
            <a:ext cx="612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Многократное повторение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123728" y="2278697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Выделение главного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014321" y="3148514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Межпредметная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 интеграция </a:t>
            </a:r>
          </a:p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(в рамках инновационного проекта)</a:t>
            </a:r>
            <a:endParaRPr lang="ru-RU" dirty="0">
              <a:solidFill>
                <a:schemeClr val="tx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10689" y="4278165"/>
            <a:ext cx="5917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Индивидуальная деятельность учащихся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125184" y="5124231"/>
            <a:ext cx="5903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Контроль   усвоения учебного материала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192453" y="136465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1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286211" y="2286565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2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44407" y="323207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67476" y="4278165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4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192453" y="525377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5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1943100" y="4451350"/>
            <a:ext cx="7200900" cy="171608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66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30722" name="Oval 3"/>
          <p:cNvSpPr>
            <a:spLocks noChangeArrowheads="1"/>
          </p:cNvSpPr>
          <p:nvPr/>
        </p:nvSpPr>
        <p:spPr bwMode="auto">
          <a:xfrm>
            <a:off x="358775" y="3500438"/>
            <a:ext cx="2838450" cy="2816225"/>
          </a:xfrm>
          <a:prstGeom prst="ellipse">
            <a:avLst/>
          </a:prstGeom>
          <a:solidFill>
            <a:schemeClr val="hlink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Oval 5"/>
          <p:cNvSpPr>
            <a:spLocks noChangeArrowheads="1"/>
          </p:cNvSpPr>
          <p:nvPr/>
        </p:nvSpPr>
        <p:spPr bwMode="auto">
          <a:xfrm>
            <a:off x="1008063" y="1520825"/>
            <a:ext cx="3530600" cy="36703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1539" y="1858941"/>
            <a:ext cx="4267200" cy="18256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Спасибо </a:t>
            </a:r>
            <a:br>
              <a:rPr lang="ru-RU" sz="44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</a:br>
            <a:r>
              <a:rPr lang="ru-RU" sz="4400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a typeface="+mn-ea"/>
                <a:cs typeface="Arial"/>
              </a:rPr>
              <a:t>за внимание!</a:t>
            </a:r>
            <a:endParaRPr lang="en-US" sz="4400" kern="10" dirty="0" smtClean="0">
              <a:ln w="12700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hlink"/>
              </a:solidFill>
              <a:ea typeface="+mn-ea"/>
              <a:cs typeface="Arial"/>
            </a:endParaRPr>
          </a:p>
        </p:txBody>
      </p:sp>
      <p:pic>
        <p:nvPicPr>
          <p:cNvPr id="30725" name="Picture 20" descr="знач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2000"/>
          </a:blip>
          <a:srcRect/>
          <a:stretch>
            <a:fillRect/>
          </a:stretch>
        </p:blipFill>
        <p:spPr bwMode="auto">
          <a:xfrm>
            <a:off x="7308304" y="4590256"/>
            <a:ext cx="10382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A170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544" y="1384272"/>
            <a:ext cx="4564125" cy="3979917"/>
          </a:xfrm>
          <a:prstGeom prst="ellipse">
            <a:avLst/>
          </a:prstGeom>
          <a:ln w="381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214d">
  <a:themeElements>
    <a:clrScheme name="cdb2004214d 5">
      <a:dk1>
        <a:srgbClr val="969696"/>
      </a:dk1>
      <a:lt1>
        <a:srgbClr val="FFFFFF"/>
      </a:lt1>
      <a:dk2>
        <a:srgbClr val="084486"/>
      </a:dk2>
      <a:lt2>
        <a:srgbClr val="121784"/>
      </a:lt2>
      <a:accent1>
        <a:srgbClr val="1EB0DE"/>
      </a:accent1>
      <a:accent2>
        <a:srgbClr val="65D01C"/>
      </a:accent2>
      <a:accent3>
        <a:srgbClr val="AAB0C3"/>
      </a:accent3>
      <a:accent4>
        <a:srgbClr val="DADADA"/>
      </a:accent4>
      <a:accent5>
        <a:srgbClr val="ABD4EC"/>
      </a:accent5>
      <a:accent6>
        <a:srgbClr val="5BBC18"/>
      </a:accent6>
      <a:hlink>
        <a:srgbClr val="F6BF24"/>
      </a:hlink>
      <a:folHlink>
        <a:srgbClr val="E43A0C"/>
      </a:folHlink>
    </a:clrScheme>
    <a:fontScheme name="cdb2004214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214d 1">
        <a:dk1>
          <a:srgbClr val="969696"/>
        </a:dk1>
        <a:lt1>
          <a:srgbClr val="FFFFFF"/>
        </a:lt1>
        <a:dk2>
          <a:srgbClr val="005E5C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6B5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2">
        <a:dk1>
          <a:srgbClr val="969696"/>
        </a:dk1>
        <a:lt1>
          <a:srgbClr val="FFFFFF"/>
        </a:lt1>
        <a:dk2>
          <a:srgbClr val="003399"/>
        </a:dk2>
        <a:lt2>
          <a:srgbClr val="85D9F7"/>
        </a:lt2>
        <a:accent1>
          <a:srgbClr val="5AB14B"/>
        </a:accent1>
        <a:accent2>
          <a:srgbClr val="2F7ADF"/>
        </a:accent2>
        <a:accent3>
          <a:srgbClr val="AAADCA"/>
        </a:accent3>
        <a:accent4>
          <a:srgbClr val="DADADA"/>
        </a:accent4>
        <a:accent5>
          <a:srgbClr val="B5D5B1"/>
        </a:accent5>
        <a:accent6>
          <a:srgbClr val="2A6ECA"/>
        </a:accent6>
        <a:hlink>
          <a:srgbClr val="8A52C8"/>
        </a:hlink>
        <a:folHlink>
          <a:srgbClr val="C4835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3">
        <a:dk1>
          <a:srgbClr val="969696"/>
        </a:dk1>
        <a:lt1>
          <a:srgbClr val="FFFFFF"/>
        </a:lt1>
        <a:dk2>
          <a:srgbClr val="331A82"/>
        </a:dk2>
        <a:lt2>
          <a:srgbClr val="CFB5F5"/>
        </a:lt2>
        <a:accent1>
          <a:srgbClr val="557FE7"/>
        </a:accent1>
        <a:accent2>
          <a:srgbClr val="218CB7"/>
        </a:accent2>
        <a:accent3>
          <a:srgbClr val="ADABC1"/>
        </a:accent3>
        <a:accent4>
          <a:srgbClr val="DADADA"/>
        </a:accent4>
        <a:accent5>
          <a:srgbClr val="B4C0F1"/>
        </a:accent5>
        <a:accent6>
          <a:srgbClr val="1D7EA6"/>
        </a:accent6>
        <a:hlink>
          <a:srgbClr val="7B2B9B"/>
        </a:hlink>
        <a:folHlink>
          <a:srgbClr val="3EB2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4">
        <a:dk1>
          <a:srgbClr val="969696"/>
        </a:dk1>
        <a:lt1>
          <a:srgbClr val="FFFFFF"/>
        </a:lt1>
        <a:dk2>
          <a:srgbClr val="084486"/>
        </a:dk2>
        <a:lt2>
          <a:srgbClr val="DAEEA2"/>
        </a:lt2>
        <a:accent1>
          <a:srgbClr val="238FD9"/>
        </a:accent1>
        <a:accent2>
          <a:srgbClr val="43A98E"/>
        </a:accent2>
        <a:accent3>
          <a:srgbClr val="AAB0C3"/>
        </a:accent3>
        <a:accent4>
          <a:srgbClr val="DADADA"/>
        </a:accent4>
        <a:accent5>
          <a:srgbClr val="ACC6E9"/>
        </a:accent5>
        <a:accent6>
          <a:srgbClr val="3C9980"/>
        </a:accent6>
        <a:hlink>
          <a:srgbClr val="D8A642"/>
        </a:hlink>
        <a:folHlink>
          <a:srgbClr val="B370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b2004214d 5">
        <a:dk1>
          <a:srgbClr val="969696"/>
        </a:dk1>
        <a:lt1>
          <a:srgbClr val="FFFFFF"/>
        </a:lt1>
        <a:dk2>
          <a:srgbClr val="084486"/>
        </a:dk2>
        <a:lt2>
          <a:srgbClr val="121784"/>
        </a:lt2>
        <a:accent1>
          <a:srgbClr val="1EB0DE"/>
        </a:accent1>
        <a:accent2>
          <a:srgbClr val="65D01C"/>
        </a:accent2>
        <a:accent3>
          <a:srgbClr val="AAB0C3"/>
        </a:accent3>
        <a:accent4>
          <a:srgbClr val="DADADA"/>
        </a:accent4>
        <a:accent5>
          <a:srgbClr val="ABD4EC"/>
        </a:accent5>
        <a:accent6>
          <a:srgbClr val="5BBC18"/>
        </a:accent6>
        <a:hlink>
          <a:srgbClr val="F6BF24"/>
        </a:hlink>
        <a:folHlink>
          <a:srgbClr val="E43A0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cdb2004214d</Template>
  <TotalTime>3576</TotalTime>
  <Words>249</Words>
  <Application>Microsoft Office PowerPoint</Application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cdb2004214d</vt:lpstr>
      <vt:lpstr>Системный подход в организации подготовки учащихся к ЦТ на III ступени</vt:lpstr>
      <vt:lpstr>Задачи</vt:lpstr>
      <vt:lpstr>Презентация PowerPoint</vt:lpstr>
      <vt:lpstr>  Диагностика  умений  и  навыков </vt:lpstr>
      <vt:lpstr> Блочно-модульная технология преподавания</vt:lpstr>
      <vt:lpstr>Практическая работа</vt:lpstr>
      <vt:lpstr>Программно-методический комплекс «Десятибалльный мониторинг»</vt:lpstr>
      <vt:lpstr>     Главные принципы преподавания </vt:lpstr>
      <vt:lpstr>Спасибо  за внимание!</vt:lpstr>
    </vt:vector>
  </TitlesOfParts>
  <Company>GGOIPK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VZ</dc:creator>
  <cp:lastModifiedBy>Пышняк И.В.</cp:lastModifiedBy>
  <cp:revision>272</cp:revision>
  <dcterms:created xsi:type="dcterms:W3CDTF">2005-10-20T17:10:12Z</dcterms:created>
  <dcterms:modified xsi:type="dcterms:W3CDTF">2016-01-28T15:23:01Z</dcterms:modified>
</cp:coreProperties>
</file>