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2"/>
  </p:notesMasterIdLst>
  <p:handoutMasterIdLst>
    <p:handoutMasterId r:id="rId13"/>
  </p:handoutMasterIdLst>
  <p:sldIdLst>
    <p:sldId id="279" r:id="rId2"/>
    <p:sldId id="273" r:id="rId3"/>
    <p:sldId id="275" r:id="rId4"/>
    <p:sldId id="280" r:id="rId5"/>
    <p:sldId id="261" r:id="rId6"/>
    <p:sldId id="281" r:id="rId7"/>
    <p:sldId id="264" r:id="rId8"/>
    <p:sldId id="284" r:id="rId9"/>
    <p:sldId id="285" r:id="rId10"/>
    <p:sldId id="28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0099CC"/>
    <a:srgbClr val="CC66FF"/>
    <a:srgbClr val="9900CC"/>
    <a:srgbClr val="CCECFF"/>
    <a:srgbClr val="FF0000"/>
    <a:srgbClr val="0000CC"/>
    <a:srgbClr val="CC0000"/>
    <a:srgbClr val="66CCFF"/>
    <a:srgbClr val="006600"/>
    <a:srgbClr val="2929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2" autoAdjust="0"/>
    <p:restoredTop sz="94492" autoAdjust="0"/>
  </p:normalViewPr>
  <p:slideViewPr>
    <p:cSldViewPr>
      <p:cViewPr varScale="1">
        <p:scale>
          <a:sx n="60" d="100"/>
          <a:sy n="60" d="100"/>
        </p:scale>
        <p:origin x="-13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effectLst/>
              </a:defRPr>
            </a:lvl1pPr>
          </a:lstStyle>
          <a:p>
            <a:fld id="{6670EB9C-4A5A-4BDC-8D22-95F746BB6B1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effectLst/>
              </a:defRPr>
            </a:lvl1pPr>
          </a:lstStyle>
          <a:p>
            <a:fld id="{630D11C0-91ED-4FC5-BA8A-A9E74EA1037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3657600"/>
            <a:ext cx="6248400" cy="1143000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ru-RU"/>
              <a:t>Заголовок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648200"/>
            <a:ext cx="6248400" cy="762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solidFill>
                  <a:srgbClr val="B2B2B2"/>
                </a:solidFill>
              </a:defRPr>
            </a:lvl1pPr>
          </a:lstStyle>
          <a:p>
            <a:r>
              <a:rPr lang="ru-RU"/>
              <a:t>Подзаголовок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737EBE-66B8-48A3-8868-69B09E7DAA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F7BC0-70A4-4B63-ACB2-CB333BBEC5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28600"/>
            <a:ext cx="1809750" cy="6324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52600" y="228600"/>
            <a:ext cx="5276850" cy="6324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8745C-D946-4542-B09E-F6AEA4D258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576A6-D04F-4E1E-93D5-49CA13F75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DD24B-03BA-4EDF-8FD1-04CFB6D92C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401A9-26C9-49C1-A82D-E9B597F045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55775" y="1447800"/>
            <a:ext cx="3541713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9888" y="1447800"/>
            <a:ext cx="35417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366CC-5341-4B9F-93D5-9DFB115A64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87548-3D70-49DB-9D88-C635470A92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BD5C7-9E7A-4018-A4B4-F2CFFA5F2B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9B8BC-A228-4348-93C1-1DF111AD96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6F9F8-395E-48DE-8867-315D3EC3E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7F005-C3D9-4774-AFBF-69A403230B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28600"/>
            <a:ext cx="7239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5775" y="1447800"/>
            <a:ext cx="72358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effectLst/>
              </a:defRPr>
            </a:lvl1pPr>
          </a:lstStyle>
          <a:p>
            <a:fld id="{48DA0EDE-A034-4CD6-A72F-7A87D6EAE2C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371600" y="525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r" eaLnBrk="0" hangingPunct="0"/>
            <a:r>
              <a:rPr kumimoji="1" lang="ru-RU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kumimoji="1" lang="ru-RU" i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endParaRPr kumimoji="1" lang="ru-RU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90116" name="WordArt 4"/>
          <p:cNvSpPr>
            <a:spLocks noChangeArrowheads="1" noChangeShapeType="1" noTextEdit="1"/>
          </p:cNvSpPr>
          <p:nvPr/>
        </p:nvSpPr>
        <p:spPr bwMode="auto">
          <a:xfrm rot="535652">
            <a:off x="4494213" y="287338"/>
            <a:ext cx="2951162" cy="979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НАТЕ!</a:t>
            </a:r>
          </a:p>
        </p:txBody>
      </p:sp>
      <p:pic>
        <p:nvPicPr>
          <p:cNvPr id="6" name="Picture 7" descr="08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67571">
            <a:off x="3361676" y="1375719"/>
            <a:ext cx="3677449" cy="4914668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7239000" cy="55719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effectLst/>
              </a:rPr>
              <a:t>Домашнее задание</a:t>
            </a:r>
            <a:endParaRPr lang="ru-RU" sz="36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1" y="1000108"/>
            <a:ext cx="8348690" cy="555309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</a:rPr>
              <a:t>1 ряд </a:t>
            </a:r>
            <a:r>
              <a:rPr lang="ru-RU" sz="2400" b="1" dirty="0" smtClean="0">
                <a:solidFill>
                  <a:srgbClr val="FFC000"/>
                </a:solidFill>
                <a:effectLst/>
              </a:rPr>
              <a:t>-  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прочитать статью В.Маяковского «Я сам», выбрать из нее интересные факты биографии и рассказать (хронологическая таблица в тетради).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/>
              </a:rPr>
              <a:t>2 ряд </a:t>
            </a:r>
            <a:r>
              <a:rPr lang="ru-RU" sz="2400" b="1" dirty="0" smtClean="0">
                <a:solidFill>
                  <a:srgbClr val="FFC000"/>
                </a:solidFill>
                <a:effectLst/>
              </a:rPr>
              <a:t>- </a:t>
            </a:r>
            <a:r>
              <a:rPr lang="ru-RU" sz="2400" b="1" dirty="0" smtClean="0">
                <a:solidFill>
                  <a:srgbClr val="CCECFF"/>
                </a:solidFill>
                <a:effectLst/>
              </a:rPr>
              <a:t>анализ  1 стихотворения Маяковского (из 2 колонки): тема и идея  стихотворения,  лирический герой, его мир, какой он, какими средствами выражен.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/>
              </a:rPr>
              <a:t>3 ряд </a:t>
            </a:r>
            <a:r>
              <a:rPr lang="ru-RU" sz="2400" b="1" dirty="0" smtClean="0">
                <a:solidFill>
                  <a:srgbClr val="FFC000"/>
                </a:solidFill>
                <a:effectLst/>
              </a:rPr>
              <a:t>- </a:t>
            </a:r>
            <a:r>
              <a:rPr lang="ru-RU" sz="2400" b="1" dirty="0" smtClean="0">
                <a:solidFill>
                  <a:srgbClr val="0099CC"/>
                </a:solidFill>
                <a:effectLst/>
              </a:rPr>
              <a:t>сочинение-миниатюра: девочки «Смогла ли бы я полюбить такого человека, как Маяковский?», мальчики – «Смог ли бы я подружиться с таким человеком, как Маяковский?»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8358214" cy="1643074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Владимир Маяковский: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80900" name="WordArt 4"/>
          <p:cNvSpPr>
            <a:spLocks noChangeArrowheads="1" noChangeShapeType="1" noTextEdit="1"/>
          </p:cNvSpPr>
          <p:nvPr/>
        </p:nvSpPr>
        <p:spPr bwMode="auto">
          <a:xfrm rot="343286">
            <a:off x="1063161" y="2750902"/>
            <a:ext cx="7346645" cy="189052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поэт  и  человек</a:t>
            </a:r>
            <a:endParaRPr lang="ru-RU" sz="3600" kern="10" dirty="0">
              <a:ln w="952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>
                <a:gamma/>
                <a:shade val="66667"/>
                <a:invGamma/>
              </a:srgbClr>
            </a:gs>
            <a:gs pos="50000">
              <a:srgbClr val="FFFFFF"/>
            </a:gs>
            <a:gs pos="100000">
              <a:srgbClr val="FFFFFF">
                <a:gamma/>
                <a:shade val="66667"/>
                <a:invGamma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400" b="1" i="1" dirty="0" smtClean="0">
                <a:solidFill>
                  <a:schemeClr val="bg2"/>
                </a:solidFill>
                <a:effectLst/>
              </a:rPr>
              <a:t>Нате!</a:t>
            </a:r>
            <a:endParaRPr lang="ru-RU" sz="2400" b="1" i="1" dirty="0">
              <a:solidFill>
                <a:schemeClr val="bg2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>
                <a:solidFill>
                  <a:schemeClr val="bg2"/>
                </a:solidFill>
                <a:effectLst/>
              </a:rPr>
              <a:t>   Через час отсюда в чистый переулок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вытечет по человеку ваш обрюзгший жир,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а я вам открыл столько стихов-шкатулок,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я — бесценных слов мот и транжир.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i="1" dirty="0">
              <a:solidFill>
                <a:schemeClr val="bg2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>
                <a:solidFill>
                  <a:schemeClr val="bg2"/>
                </a:solidFill>
                <a:effectLst/>
              </a:rPr>
              <a:t>   Вот вы, мужчина, у вас в усах капуста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где-то недокушанных, недоеденных щей;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вот вы, женщина, на вас белила густо,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вы смотрите устрицей из раковин вещей.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i="1" dirty="0">
              <a:solidFill>
                <a:schemeClr val="bg2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>
                <a:solidFill>
                  <a:schemeClr val="bg2"/>
                </a:solidFill>
                <a:effectLst/>
              </a:rPr>
              <a:t>   Все вы на бабочку поэтиного сердца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взгромоздитесь, грязные, в калошах и без калош.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Толпа озвереет, будет тереться,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ощетинит ножки стоглавая вошь.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i="1" dirty="0">
              <a:solidFill>
                <a:schemeClr val="bg2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dirty="0">
                <a:solidFill>
                  <a:schemeClr val="bg2"/>
                </a:solidFill>
                <a:effectLst/>
              </a:rPr>
              <a:t>   А если сегодня мне, грубому гунну,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кривляться перед вами не захочется — и вот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я захохочу и радостно плюну,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плюну в лицо вам</a:t>
            </a:r>
            <a:br>
              <a:rPr lang="ru-RU" sz="2400" i="1" dirty="0">
                <a:solidFill>
                  <a:schemeClr val="bg2"/>
                </a:solidFill>
                <a:effectLst/>
              </a:rPr>
            </a:br>
            <a:r>
              <a:rPr lang="ru-RU" sz="2400" i="1" dirty="0">
                <a:solidFill>
                  <a:schemeClr val="bg2"/>
                </a:solidFill>
                <a:effectLst/>
              </a:rPr>
              <a:t>я - бесценных слов транжир и мот.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D:\2014-2015\фотки маяковский\29301ee4h1v0mv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D:\2014-2015\фотки маяковский\2308738_44dd32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57166"/>
            <a:ext cx="4310076" cy="607720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1341438"/>
            <a:ext cx="6588125" cy="838200"/>
          </a:xfrm>
        </p:spPr>
        <p:txBody>
          <a:bodyPr/>
          <a:lstStyle/>
          <a:p>
            <a:r>
              <a:rPr lang="ru-RU" sz="4800" b="1" i="1">
                <a:solidFill>
                  <a:srgbClr val="FF0000"/>
                </a:solidFill>
              </a:rPr>
              <a:t>Маяковский  и футуризм</a:t>
            </a:r>
            <a:r>
              <a:rPr lang="ru-RU" sz="4800" b="1" i="1"/>
              <a:t/>
            </a:r>
            <a:br>
              <a:rPr lang="ru-RU" sz="4800" b="1" i="1"/>
            </a:br>
            <a:endParaRPr lang="ru-RU" sz="4800" b="1" i="1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4140200" y="1916113"/>
            <a:ext cx="5003800" cy="58801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/>
            <a:r>
              <a:rPr lang="ru-RU" sz="3200" b="1">
                <a:effectLst/>
                <a:latin typeface="Verdana" pitchFamily="34" charset="0"/>
              </a:rPr>
              <a:t>1911 – дружба</a:t>
            </a:r>
          </a:p>
          <a:p>
            <a:pPr algn="r"/>
            <a:r>
              <a:rPr lang="ru-RU" sz="3200" b="1">
                <a:effectLst/>
                <a:latin typeface="Verdana" pitchFamily="34" charset="0"/>
              </a:rPr>
              <a:t> с поэтом и художником </a:t>
            </a:r>
          </a:p>
          <a:p>
            <a:pPr algn="r"/>
            <a:r>
              <a:rPr lang="ru-RU" sz="3200" b="1">
                <a:effectLst/>
                <a:latin typeface="Verdana" pitchFamily="34" charset="0"/>
              </a:rPr>
              <a:t>Д. Бурлюком</a:t>
            </a:r>
          </a:p>
          <a:p>
            <a:pPr algn="r"/>
            <a:endParaRPr lang="ru-RU" sz="3200" b="1">
              <a:effectLst/>
              <a:latin typeface="Verdana" pitchFamily="34" charset="0"/>
            </a:endParaRPr>
          </a:p>
          <a:p>
            <a:pPr algn="r"/>
            <a:r>
              <a:rPr lang="ru-RU" sz="3200" b="1">
                <a:effectLst/>
                <a:latin typeface="Verdana" pitchFamily="34" charset="0"/>
              </a:rPr>
              <a:t>1912 – литературно-художественная группа футуристов «Гилея»</a:t>
            </a:r>
          </a:p>
          <a:p>
            <a:pPr algn="r"/>
            <a:endParaRPr lang="ru-RU" sz="3200" b="1">
              <a:effectLst/>
              <a:latin typeface="Verdana" pitchFamily="34" charset="0"/>
            </a:endParaRPr>
          </a:p>
          <a:p>
            <a:pPr algn="r"/>
            <a:endParaRPr lang="ru-RU" sz="2800" b="1" i="0">
              <a:effectLst/>
              <a:latin typeface="Verdana" pitchFamily="34" charset="0"/>
            </a:endParaRPr>
          </a:p>
        </p:txBody>
      </p:sp>
      <p:pic>
        <p:nvPicPr>
          <p:cNvPr id="65541" name="Picture 5" descr="27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2528888" cy="4076700"/>
          </a:xfrm>
          <a:noFill/>
          <a:ln/>
        </p:spPr>
      </p:pic>
      <p:pic>
        <p:nvPicPr>
          <p:cNvPr id="65542" name="Picture 6" descr="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14800"/>
            <a:ext cx="4191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2014-2015\фотки маяковский\_dsc6760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5316470" cy="360523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34819" name="Picture 3" descr="D:\2014-2015\фотки маяковский\grup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713326"/>
            <a:ext cx="3214710" cy="4691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Прямоугольник 6"/>
          <p:cNvSpPr>
            <a:spLocks noChangeArrowheads="1"/>
          </p:cNvSpPr>
          <p:nvPr/>
        </p:nvSpPr>
        <p:spPr bwMode="auto">
          <a:xfrm>
            <a:off x="214312" y="4143374"/>
            <a:ext cx="61436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/>
              <a:t>      </a:t>
            </a:r>
            <a:r>
              <a:rPr lang="ru-RU" sz="4400" b="1" dirty="0" smtClean="0">
                <a:solidFill>
                  <a:srgbClr val="C00000"/>
                </a:solidFill>
              </a:rPr>
              <a:t>Футуризм </a:t>
            </a:r>
            <a:r>
              <a:rPr lang="ru-RU" sz="4400" b="1" dirty="0">
                <a:solidFill>
                  <a:srgbClr val="C00000"/>
                </a:solidFill>
              </a:rPr>
              <a:t>– это…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shade val="4706"/>
                <a:invGamma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28662" y="928670"/>
            <a:ext cx="7235825" cy="51054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" name="Picture 3" descr="D:\2014-2015\фотки маяковский\29301ee4h1v0mv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57290" y="214291"/>
            <a:ext cx="657229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</a:t>
            </a:r>
            <a:r>
              <a:rPr lang="ru-RU" sz="3200" b="1" i="0" dirty="0" smtClean="0">
                <a:effectLst/>
              </a:rPr>
              <a:t>Ночь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Багровый и белый отброшен и скомкан,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в зеленый бросали горстями дукаты,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а черным ладоням сбежавшихся окон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раздали горящие желтые карты.</a:t>
            </a:r>
          </a:p>
          <a:p>
            <a:endParaRPr lang="ru-RU" sz="1800" i="0" dirty="0" smtClean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Бульварам и площади было не странно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увидеть на зданиях синие тоги.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И раньше бегущим, как желтые раны,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огни обручали браслетами ноги.</a:t>
            </a:r>
          </a:p>
          <a:p>
            <a:endParaRPr lang="ru-RU" sz="1400" i="0" dirty="0" smtClean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Толпа - пестрошерстая быстрая кошка -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плыла, изгибаясь, дверями влекома;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каждый хотел протащить хоть немножко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громаду из смеха отлитого кома.</a:t>
            </a:r>
          </a:p>
          <a:p>
            <a:endParaRPr lang="ru-RU" sz="1400" i="0" dirty="0" smtClean="0"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Я, чувствуя платья зовущие лапы,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в глаза им улыбку протиснул, пугая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ударами в жесть, хохотали арапы,</a:t>
            </a:r>
          </a:p>
          <a:p>
            <a:r>
              <a:rPr lang="ru-RU" sz="2000" i="0" dirty="0" smtClean="0">
                <a:effectLst/>
                <a:latin typeface="Arial" pitchFamily="34" charset="0"/>
                <a:cs typeface="Arial" pitchFamily="34" charset="0"/>
              </a:rPr>
              <a:t>над лбом расцветивши крыло попугая.</a:t>
            </a:r>
            <a:endParaRPr lang="ru-RU" sz="2000" i="0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 descr="D:\2014-2015\фотки маяковский\101473860_92f6045a97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85728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D:\2014-2015\фотки маяковский\101473860_92f6045a97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5143512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D:\2014-2015\фотки маяковский\101473860_92f6045a97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D:\2014-2015\фотки маяковский\101473860_92f6045a97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571744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D:\2014-2015\фотки маяковский\101473860_92f6045a97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72074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D:\2014-2015\фотки маяковский\звезды 2gi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C:\Documents and Settings\Admin\Рабочий стол\30820855-nggid03773-ngg0dyn-600x1000x100-00f0w010c010r110f110r010t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3661692" cy="50958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6248" y="785794"/>
            <a:ext cx="4429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0" dirty="0" smtClean="0">
                <a:effectLst/>
                <a:latin typeface="Arial" pitchFamily="34" charset="0"/>
                <a:cs typeface="Arial" pitchFamily="34" charset="0"/>
              </a:rPr>
              <a:t>Послушайте!</a:t>
            </a:r>
            <a:endParaRPr lang="ru-RU" sz="4800" b="1" i="0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Admin\Рабочий стол\171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88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1768475"/>
            <a:ext cx="8172450" cy="1736725"/>
          </a:xfrm>
        </p:spPr>
        <p:txBody>
          <a:bodyPr/>
          <a:lstStyle/>
          <a:p>
            <a:pPr algn="l">
              <a:defRPr/>
            </a:pPr>
            <a:r>
              <a:rPr lang="ru-RU" dirty="0" smtClean="0"/>
              <a:t>                   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 rot="20678561">
            <a:off x="1138805" y="1648745"/>
            <a:ext cx="7404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Легко ли быть неординарной личностью?</a:t>
            </a:r>
            <a:endParaRPr lang="ru-RU" sz="5400" b="1" dirty="0"/>
          </a:p>
        </p:txBody>
      </p:sp>
    </p:spTree>
  </p:cSld>
  <p:clrMapOvr>
    <a:masterClrMapping/>
  </p:clrMapOvr>
  <p:transition spd="med">
    <p:fade thruBlk="1"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'Город'">
  <a:themeElements>
    <a:clrScheme name="Шаблон оформления 'Город' 2">
      <a:dk1>
        <a:srgbClr val="292929"/>
      </a:dk1>
      <a:lt1>
        <a:srgbClr val="FFFFFF"/>
      </a:lt1>
      <a:dk2>
        <a:srgbClr val="FF6600"/>
      </a:dk2>
      <a:lt2>
        <a:srgbClr val="FFFFFF"/>
      </a:lt2>
      <a:accent1>
        <a:srgbClr val="AE6A58"/>
      </a:accent1>
      <a:accent2>
        <a:srgbClr val="A18461"/>
      </a:accent2>
      <a:accent3>
        <a:srgbClr val="FFB8AA"/>
      </a:accent3>
      <a:accent4>
        <a:srgbClr val="DADADA"/>
      </a:accent4>
      <a:accent5>
        <a:srgbClr val="D3B9B4"/>
      </a:accent5>
      <a:accent6>
        <a:srgbClr val="917757"/>
      </a:accent6>
      <a:hlink>
        <a:srgbClr val="71584D"/>
      </a:hlink>
      <a:folHlink>
        <a:srgbClr val="343332"/>
      </a:folHlink>
    </a:clrScheme>
    <a:fontScheme name="Шаблон оформления 'Город'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Шаблон оформления 'Город' 1">
        <a:dk1>
          <a:srgbClr val="663300"/>
        </a:dk1>
        <a:lt1>
          <a:srgbClr val="C0C0C0"/>
        </a:lt1>
        <a:dk2>
          <a:srgbClr val="D7C5B5"/>
        </a:dk2>
        <a:lt2>
          <a:srgbClr val="292929"/>
        </a:lt2>
        <a:accent1>
          <a:srgbClr val="AE6A58"/>
        </a:accent1>
        <a:accent2>
          <a:srgbClr val="A18461"/>
        </a:accent2>
        <a:accent3>
          <a:srgbClr val="DCDCDC"/>
        </a:accent3>
        <a:accent4>
          <a:srgbClr val="562A00"/>
        </a:accent4>
        <a:accent5>
          <a:srgbClr val="D3B9B4"/>
        </a:accent5>
        <a:accent6>
          <a:srgbClr val="917757"/>
        </a:accent6>
        <a:hlink>
          <a:srgbClr val="71584D"/>
        </a:hlink>
        <a:folHlink>
          <a:srgbClr val="3433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Город' 2">
        <a:dk1>
          <a:srgbClr val="292929"/>
        </a:dk1>
        <a:lt1>
          <a:srgbClr val="FFFFFF"/>
        </a:lt1>
        <a:dk2>
          <a:srgbClr val="FF6600"/>
        </a:dk2>
        <a:lt2>
          <a:srgbClr val="FFFFFF"/>
        </a:lt2>
        <a:accent1>
          <a:srgbClr val="AE6A58"/>
        </a:accent1>
        <a:accent2>
          <a:srgbClr val="A18461"/>
        </a:accent2>
        <a:accent3>
          <a:srgbClr val="FFB8AA"/>
        </a:accent3>
        <a:accent4>
          <a:srgbClr val="DADADA"/>
        </a:accent4>
        <a:accent5>
          <a:srgbClr val="D3B9B4"/>
        </a:accent5>
        <a:accent6>
          <a:srgbClr val="917757"/>
        </a:accent6>
        <a:hlink>
          <a:srgbClr val="71584D"/>
        </a:hlink>
        <a:folHlink>
          <a:srgbClr val="3433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Communicating Bad News</Template>
  <TotalTime>495</TotalTime>
  <Words>185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оформления 'Город'</vt:lpstr>
      <vt:lpstr>Слайд 1</vt:lpstr>
      <vt:lpstr>Владимир Маяковский:</vt:lpstr>
      <vt:lpstr>Слайд 3</vt:lpstr>
      <vt:lpstr>Слайд 4</vt:lpstr>
      <vt:lpstr>Маяковский  и футуризм </vt:lpstr>
      <vt:lpstr>Слайд 6</vt:lpstr>
      <vt:lpstr>Слайд 7</vt:lpstr>
      <vt:lpstr>Слайд 8</vt:lpstr>
      <vt:lpstr>                   </vt:lpstr>
      <vt:lpstr>Домашнее задание</vt:lpstr>
    </vt:vector>
  </TitlesOfParts>
  <Manager/>
  <Company>FreeSoft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Послушайте!</dc:title>
  <dc:subject/>
  <dc:creator>FreeMan</dc:creator>
  <cp:keywords/>
  <dc:description/>
  <cp:lastModifiedBy>Admin</cp:lastModifiedBy>
  <cp:revision>29</cp:revision>
  <dcterms:created xsi:type="dcterms:W3CDTF">2008-02-19T17:48:30Z</dcterms:created>
  <dcterms:modified xsi:type="dcterms:W3CDTF">2015-11-08T17:14:45Z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TC011408321049</vt:lpwstr>
  </property>
</Properties>
</file>