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299" r:id="rId3"/>
    <p:sldId id="274" r:id="rId4"/>
    <p:sldId id="290" r:id="rId5"/>
    <p:sldId id="300" r:id="rId6"/>
    <p:sldId id="301" r:id="rId7"/>
    <p:sldId id="308" r:id="rId8"/>
    <p:sldId id="302" r:id="rId9"/>
    <p:sldId id="303" r:id="rId10"/>
    <p:sldId id="304" r:id="rId11"/>
    <p:sldId id="305" r:id="rId12"/>
    <p:sldId id="306" r:id="rId13"/>
    <p:sldId id="307" r:id="rId14"/>
    <p:sldId id="309" r:id="rId15"/>
    <p:sldId id="312" r:id="rId16"/>
    <p:sldId id="310" r:id="rId17"/>
    <p:sldId id="311" r:id="rId18"/>
    <p:sldId id="313" r:id="rId19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pos="3840" userDrawn="1">
          <p15:clr>
            <a:srgbClr val="A4A3A4"/>
          </p15:clr>
        </p15:guide>
        <p15:guide id="2" pos="68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1356" autoAdjust="0"/>
  </p:normalViewPr>
  <p:slideViewPr>
    <p:cSldViewPr>
      <p:cViewPr varScale="1">
        <p:scale>
          <a:sx n="59" d="100"/>
          <a:sy n="59" d="100"/>
        </p:scale>
        <p:origin x="-84" y="-252"/>
      </p:cViewPr>
      <p:guideLst>
        <p:guide orient="horz" pos="2160"/>
        <p:guide pos="3840"/>
        <p:guide pos="6816"/>
        <p:guide pos="81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BAE14B8-3CC9-472D-9BC5-A84D80684DE2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FB667E1-E601-4AAF-B95C-B25720D70A6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sz="1200" b="0" i="1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B667E1-E601-4AAF-B95C-B25720D70A60}" type="slidenum">
              <a:rPr lang="en-US" smtClean="0"/>
              <a:pPr rtl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осход солнца над зелеными холмами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rmAutofit/>
          </a:bodyPr>
          <a:lstStyle>
            <a:lvl1pPr algn="ctr" rtl="0"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 rtl="0">
              <a:buNone/>
              <a:defRPr sz="2800"/>
            </a:lvl2pPr>
            <a:lvl3pPr marL="914400" indent="0" algn="ctr" rtl="0">
              <a:buNone/>
              <a:defRPr sz="2400"/>
            </a:lvl3pPr>
            <a:lvl4pPr marL="1371600" indent="0" algn="ctr" rtl="0">
              <a:buNone/>
              <a:defRPr sz="2000"/>
            </a:lvl4pPr>
            <a:lvl5pPr marL="1828800" indent="0" algn="ctr" rtl="0">
              <a:buNone/>
              <a:defRPr sz="2000"/>
            </a:lvl5pPr>
            <a:lvl6pPr marL="2286000" indent="0" algn="ctr" rtl="0">
              <a:buNone/>
              <a:defRPr sz="2000"/>
            </a:lvl6pPr>
            <a:lvl7pPr marL="2743200" indent="0" algn="ctr" rtl="0">
              <a:buNone/>
              <a:defRPr sz="2000"/>
            </a:lvl7pPr>
            <a:lvl8pPr marL="3200400" indent="0" algn="ctr" rtl="0">
              <a:buNone/>
              <a:defRPr sz="2000"/>
            </a:lvl8pPr>
            <a:lvl9pPr marL="3657600" indent="0" algn="ctr" rtl="0">
              <a:buNone/>
              <a:defRPr sz="20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Альтернативный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 rtl="0">
              <a:buNone/>
              <a:defRPr sz="3200">
                <a:solidFill>
                  <a:schemeClr val="tx2"/>
                </a:solidFill>
              </a:defRPr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 algn="l" rtl="0">
              <a:defRPr/>
            </a:lvl6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Альтернативный 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  <a:p>
            <a:pPr lvl="5" rtl="0"/>
            <a:r>
              <a:t>Шестой</a:t>
            </a:r>
          </a:p>
          <a:p>
            <a:pPr lvl="6" rtl="0"/>
            <a:r>
              <a:t>Седьмой</a:t>
            </a:r>
          </a:p>
          <a:p>
            <a:pPr lvl="7" rtl="0"/>
            <a:r>
              <a:t>Восьмой</a:t>
            </a:r>
          </a:p>
          <a:p>
            <a:pPr lvl="8" rtl="0"/>
            <a:r>
              <a:t>Девятый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-RU" dirty="0" smtClean="0"/>
              <a:t>П</a:t>
            </a:r>
            <a:r>
              <a:rPr lang="ru" dirty="0" smtClean="0"/>
              <a:t>риродоохранные территории Поозерья </a:t>
            </a:r>
            <a:endParaRPr lang="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algn="r" rtl="0"/>
            <a:endParaRPr lang="ru" dirty="0" smtClean="0"/>
          </a:p>
          <a:p>
            <a:pPr algn="r"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1026" y="571480"/>
            <a:ext cx="9509760" cy="88993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Полезные ископаемые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Полезные ископаемые: глины легкоплавкие, песчано-гравийный материал, строительные пески, доломит, торф, сапропель.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Картинки по запросу песчано гравийный материа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46" y="3857628"/>
            <a:ext cx="3524248" cy="2643206"/>
          </a:xfrm>
          <a:prstGeom prst="rect">
            <a:avLst/>
          </a:prstGeom>
          <a:noFill/>
        </p:spPr>
      </p:pic>
      <p:pic>
        <p:nvPicPr>
          <p:cNvPr id="5124" name="Picture 4" descr="Картинки по запросу доломи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0578" y="3857628"/>
            <a:ext cx="3643301" cy="2625803"/>
          </a:xfrm>
          <a:prstGeom prst="rect">
            <a:avLst/>
          </a:prstGeom>
          <a:noFill/>
        </p:spPr>
      </p:pic>
      <p:pic>
        <p:nvPicPr>
          <p:cNvPr id="5126" name="Picture 6" descr="Картинки по запросу сапропел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52794" y="3857628"/>
            <a:ext cx="4896698" cy="26432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02" y="214290"/>
            <a:ext cx="9509760" cy="8899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Почвы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8216" y="571481"/>
            <a:ext cx="9509760" cy="278608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Свенцянских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Браславской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грядах,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Лукомльской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Витебской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Городокской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возвышенностях преобладают дерново-подзолистые суглинистые валунные, часто со смытым верхом почвы. На низинах — дерново-подзолистые супесчаные и песчаные, в некоторых местах дерново-подзолистые излишне увлажнённые и глёеватые тяжелосуглинистые. Дерново-болотные и торфяные почвы в древних озёрных котловинах,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межгрядовых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понижениях и долинах рек, аллювиальные — в долинах Березины,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Вилии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артинки по запросу почвы беларусии в разрезе"/>
          <p:cNvPicPr/>
          <p:nvPr/>
        </p:nvPicPr>
        <p:blipFill>
          <a:blip r:embed="rId2" cstate="print"/>
          <a:srcRect l="46914" t="20525" r="30851" b="18138"/>
          <a:stretch>
            <a:fillRect/>
          </a:stretch>
        </p:blipFill>
        <p:spPr bwMode="auto">
          <a:xfrm>
            <a:off x="8882082" y="3411077"/>
            <a:ext cx="1963594" cy="3018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почвы беларусии в разрезе"/>
          <p:cNvPicPr/>
          <p:nvPr/>
        </p:nvPicPr>
        <p:blipFill>
          <a:blip r:embed="rId2" cstate="print"/>
          <a:srcRect l="69816" t="20054" r="1974" b="17395"/>
          <a:stretch>
            <a:fillRect/>
          </a:stretch>
        </p:blipFill>
        <p:spPr bwMode="auto">
          <a:xfrm>
            <a:off x="5667372" y="3357562"/>
            <a:ext cx="207170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почвы беларусии в разрезе"/>
          <p:cNvPicPr/>
          <p:nvPr/>
        </p:nvPicPr>
        <p:blipFill>
          <a:blip r:embed="rId2" cstate="print"/>
          <a:srcRect l="24370" t="20780" r="52821" b="17835"/>
          <a:stretch>
            <a:fillRect/>
          </a:stretch>
        </p:blipFill>
        <p:spPr bwMode="auto">
          <a:xfrm>
            <a:off x="2666976" y="3411077"/>
            <a:ext cx="2000264" cy="308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почвы беларусии в разрезе"/>
          <p:cNvPicPr/>
          <p:nvPr/>
        </p:nvPicPr>
        <p:blipFill>
          <a:blip r:embed="rId2" cstate="print"/>
          <a:srcRect l="2001" t="20525" r="75407" b="18138"/>
          <a:stretch>
            <a:fillRect/>
          </a:stretch>
        </p:blipFill>
        <p:spPr bwMode="auto">
          <a:xfrm>
            <a:off x="309522" y="3429000"/>
            <a:ext cx="1643074" cy="308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654" y="428604"/>
            <a:ext cx="9509760" cy="66192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Растительность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8216" y="428604"/>
            <a:ext cx="9509760" cy="30003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Белорусское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расположено 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подзоне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дубово-темнохвойных лесов. Наиболее лесистые (до 50 %) песчаные низины, где произрастают сосновые, часто заболоченные леса. На донно-моренных равнинах еловые и широколиственно-еловые леса, распространены мелколиственные леса из берёзы, осины, ольхи серой. В заболоченных понижениях леса из ольхи чёрной, берёзы пушистой. Болота в основном верховые. Березинский биосферный заповедник. Заказники: Голубые озёра,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Козьянский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охотничий заказник, Ельня.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и по запросу бере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1289" y="3643314"/>
            <a:ext cx="2143141" cy="2928958"/>
          </a:xfrm>
          <a:prstGeom prst="rect">
            <a:avLst/>
          </a:prstGeom>
          <a:noFill/>
        </p:spPr>
      </p:pic>
      <p:pic>
        <p:nvPicPr>
          <p:cNvPr id="3076" name="Picture 4" descr="Картинки по запросу сос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47" y="3627028"/>
            <a:ext cx="2214577" cy="2949984"/>
          </a:xfrm>
          <a:prstGeom prst="rect">
            <a:avLst/>
          </a:prstGeom>
          <a:noFill/>
        </p:spPr>
      </p:pic>
      <p:pic>
        <p:nvPicPr>
          <p:cNvPr id="3078" name="Picture 6" descr="Картинки по запросу ель"/>
          <p:cNvPicPr>
            <a:picLocks noChangeAspect="1" noChangeArrowheads="1"/>
          </p:cNvPicPr>
          <p:nvPr/>
        </p:nvPicPr>
        <p:blipFill>
          <a:blip r:embed="rId4" cstate="print"/>
          <a:srcRect l="21476" t="6608" r="33920"/>
          <a:stretch>
            <a:fillRect/>
          </a:stretch>
        </p:blipFill>
        <p:spPr bwMode="auto">
          <a:xfrm>
            <a:off x="10025090" y="3543344"/>
            <a:ext cx="1928826" cy="3028928"/>
          </a:xfrm>
          <a:prstGeom prst="rect">
            <a:avLst/>
          </a:prstGeom>
          <a:noFill/>
        </p:spPr>
      </p:pic>
      <p:pic>
        <p:nvPicPr>
          <p:cNvPr id="3080" name="Picture 8" descr="Картинки по запросу ольха дерев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5934" y="3643314"/>
            <a:ext cx="3929090" cy="29408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3902" y="285728"/>
            <a:ext cx="9509760" cy="77211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Ландшафты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0960" y="785794"/>
            <a:ext cx="11215766" cy="5214974"/>
          </a:xfrm>
        </p:spPr>
        <p:txBody>
          <a:bodyPr>
            <a:noAutofit/>
          </a:bodyPr>
          <a:lstStyle/>
          <a:p>
            <a:pPr algn="ctr"/>
            <a:r>
              <a:rPr lang="ru-RU" sz="2250" dirty="0" err="1" smtClean="0">
                <a:latin typeface="Times New Roman" pitchFamily="18" charset="0"/>
                <a:cs typeface="Times New Roman" pitchFamily="18" charset="0"/>
              </a:rPr>
              <a:t>Поозёрская</a:t>
            </a:r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 провинция озёрно-ледниковых, моренно-озёрных и </a:t>
            </a:r>
            <a:r>
              <a:rPr lang="ru-RU" sz="2250" dirty="0" err="1" smtClean="0">
                <a:latin typeface="Times New Roman" pitchFamily="18" charset="0"/>
                <a:cs typeface="Times New Roman" pitchFamily="18" charset="0"/>
              </a:rPr>
              <a:t>холмисто-моренно-озёрных</a:t>
            </a:r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 ландшафтов — индивидуальный природно-территориальный комплекс ранга ландшафтной провинции, выделяемый в системе ландшафтного районирования Белоруссии.</a:t>
            </a:r>
          </a:p>
          <a:p>
            <a:pPr algn="ctr"/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Расположена на севере республики и простирается на юг до линии Сморгонь—Докшицы—Лепель—Сенно. Небольшим участком представлена также на крайнем северо-западе в районе Гродно. Занимает 18,7 % территории Белоруссии.</a:t>
            </a:r>
          </a:p>
          <a:p>
            <a:pPr algn="ctr"/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Провинция выделяется распространением подтаёжных ландшафтов, характеризующихся рядом особенностей, наложивших отпечаток на природу всей провинции. Для </a:t>
            </a:r>
            <a:r>
              <a:rPr lang="ru-RU" sz="2250" dirty="0" err="1" smtClean="0">
                <a:latin typeface="Times New Roman" pitchFamily="18" charset="0"/>
                <a:cs typeface="Times New Roman" pitchFamily="18" charset="0"/>
              </a:rPr>
              <a:t>Поозёрья</a:t>
            </a:r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 наиболее типичны средневысотные и низменные, несколько в меньшей степени возвышенные ландшафты. Однако своеобразие ландшафтной структуры определяют ландшафты всего нескольких родов. Это в первую очередь, озёрно-ледниковые ПТК, представленные примерно на 1/3 площади провинции. Далее следуют моренно-озёрные и </a:t>
            </a:r>
            <a:r>
              <a:rPr lang="ru-RU" sz="2250" dirty="0" err="1" smtClean="0">
                <a:latin typeface="Times New Roman" pitchFamily="18" charset="0"/>
                <a:cs typeface="Times New Roman" pitchFamily="18" charset="0"/>
              </a:rPr>
              <a:t>холмисто-моренно-озёрные</a:t>
            </a:r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 ландшафты. На долю доминирующих ПТК приходится около 70 % территории. Среди прочих довольно значительно участие водно-ледниковых с озёрами и </a:t>
            </a:r>
            <a:r>
              <a:rPr lang="ru-RU" sz="2250" dirty="0" err="1" smtClean="0">
                <a:latin typeface="Times New Roman" pitchFamily="18" charset="0"/>
                <a:cs typeface="Times New Roman" pitchFamily="18" charset="0"/>
              </a:rPr>
              <a:t>камово-моренно-озёрных</a:t>
            </a:r>
            <a:r>
              <a:rPr lang="ru-RU" sz="2250" dirty="0" smtClean="0">
                <a:latin typeface="Times New Roman" pitchFamily="18" charset="0"/>
                <a:cs typeface="Times New Roman" pitchFamily="18" charset="0"/>
              </a:rPr>
              <a:t> ландшафтов.</a:t>
            </a:r>
          </a:p>
          <a:p>
            <a:pPr algn="ctr"/>
            <a:endParaRPr lang="ru-RU" sz="22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9654" y="0"/>
            <a:ext cx="9509760" cy="772114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Нарочанский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национальный парк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646" y="928670"/>
            <a:ext cx="11715832" cy="564360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(площадь - 128 тыс. га) расположен на юго-западе Белорусского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Поозерья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Своеобразие ландшафтной структуры территории определяется доминированием в его пределах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холмисто-моренно-озерных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водно-ледниковых с озерами ландшафтов. Последние представлены компактным массивом в центральной части национального парка. Здесь же отдельным участком небольшой площади выделяется моренно-озерный ландшафт. Для данных ПТК типичен волнистый и холмисто-волнистый характер поверхности с превышениями над уровнем моря 140 - 175 м. Практически со всех сторон их окружают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холмисто-моренно-озерные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ландшафты. Особенностью названных ПТК является высокая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озерность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 юго-западе рассматриваемой территории выделяется компактный массив нерасчлененного комплекса с преобладанием болот. ПТК характеризуется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плосковолнистым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рельефом, осложненным небольшими по площади минеральными островами в виде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останцов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водно-ледниковой равнины. Нерасчлененные комплексы с преобладанием болот отнесены к крайне неустойчивым, что определяется доминированием в их структуре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супераквальных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элементарных ландшафтов и кислой реакцией среды торфяно-болотных почв верхового типа. Наибольшую площадь на территории национального парка занимают ПТК с прерывистым покровом водно-ледниковой супеси, характеризующиеся как среднеустойчивые к загрязнению тяжелыми металлами.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целом ландшафтные структуры национальных парков при всей своей уникальности отражают основные закономерности, характерные для всего региона.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150" y="285728"/>
            <a:ext cx="10715700" cy="64065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092" y="0"/>
            <a:ext cx="9509760" cy="8047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Национальный парк «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Браславские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озера»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6646" y="857232"/>
            <a:ext cx="11787270" cy="5643602"/>
          </a:xfrm>
        </p:spPr>
        <p:txBody>
          <a:bodyPr>
            <a:noAutofit/>
          </a:bodyPr>
          <a:lstStyle/>
          <a:p>
            <a:pPr algn="ctr"/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расположен на северо-западе исследуемого региона и занимает площадь 69,1 тыс. га, в том числе заповедная зона - 2,58 тыс. га. Отличительной чертой национального парка является сложность ландшафтной структуры территории. Наиболее типичны здесь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холмисто-моренно-озерные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, моренно-озерные и озерно-ледниковые ландшафты. Менее характерны водно-ледниковые с озерами ландшафты. Среди прочих представлены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камово-моренно-озерные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и нерасчлененные комплексы с преобладанием болот.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Холмисто-моренно-озерные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ландшафты при широком распространении редких форм рельефа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камов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озов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занимают северо-западную часть национального парка. Абсолютные отметки их поверхности 180 - 220 м. Рельеф преимущественно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среднехолмисто-грядовый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среднехолмисто-котловинный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. Центральную часть исследуемой территории занимают моренно-озерные ландшафты. Поверхность данных ПТК большей частью холмисто-волнистая с абсолютными высотами 140 - 160 м. С севера и юга к ним примыкают озерно-ледниковые ландшафты, характеризующиеся плоским и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плосковолнистым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рельефом с абсолютными отметками 130 - 160. Отдельным участком в южной части национального парка представлен водно-ледниковый с озерами ландшафт. Небольшой массив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камово-моренно-озерных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ландшафтов расположен на северо-востоке исследуемой территории. Рельеф ПТК представляет собой сочетание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камовых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и моренных холмов,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озовых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 гряд, котловин и ложбин стока.</a:t>
            </a:r>
          </a:p>
          <a:p>
            <a:pPr algn="ctr"/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Доминирование в пределах национального парка ПТК с поверхностным залеганием супесчано-суглинистой морены и озерно-ледниковых суглинков и глин обусловило преобладание здесь устойчивых (к техногенному загрязнению тяжелыми металлами) ландшафтов, занимающих около 43% территории. На долю среднеустойчивых приходится — 24%, неустойчивых — 27%, крайне неустойчивых — 6%.</a:t>
            </a:r>
          </a:p>
          <a:p>
            <a:pPr algn="ctr"/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Важным природным компонентом национального парка являются озерные водоемы. Их общее число - 41. Представлены все основные типы котловин, характерные для Белорусского </a:t>
            </a:r>
            <a:r>
              <a:rPr lang="ru-RU" sz="1850" dirty="0" err="1" smtClean="0">
                <a:latin typeface="Times New Roman" pitchFamily="18" charset="0"/>
                <a:cs typeface="Times New Roman" pitchFamily="18" charset="0"/>
              </a:rPr>
              <a:t>Поозерья</a:t>
            </a:r>
            <a:r>
              <a:rPr lang="ru-RU" sz="185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12" y="214290"/>
            <a:ext cx="10930014" cy="64294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084" y="714356"/>
            <a:ext cx="11715832" cy="51435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Белорусское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оозерье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Белор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Беларускае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паазер'е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) — озёрное плато на севере Беларуси, формирующее юго-восточную часть Балтийской гряды между средним течением реки Западная Двина и средней частью бассейна реки Неман.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Бо́льшая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часть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оозерья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расположена на территории Витебской области, небольшие части находятся на территории Минской и Гродненской областей.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084" y="285728"/>
            <a:ext cx="11644394" cy="6357982"/>
          </a:xfrm>
        </p:spPr>
        <p:txBody>
          <a:bodyPr rtlCol="0">
            <a:noAutofit/>
          </a:bodyPr>
          <a:lstStyle/>
          <a:p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К настоящему времени в Белорусском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сложилась определенная структура природоохранных территорий и объектов, в которую входят: национальные парки («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Браславские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озера», «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Нарочанский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»), заказники (биологические, гидрологические, ландшафтные, ресурсные) и памятники природы. Общая охраняемая площадь в </a:t>
            </a:r>
            <a:r>
              <a:rPr lang="ru-RU" sz="42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 составляет 317 тыс. га или 7,81% территории региона. Для республики этот показатель равен 15,9% территории.</a:t>
            </a:r>
            <a:endParaRPr lang="ru" sz="4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8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rtl="0"/>
            <a:r>
              <a:rPr lang="ru" sz="5400" dirty="0">
                <a:latin typeface="Times New Roman" pitchFamily="18" charset="0"/>
                <a:cs typeface="Times New Roman" pitchFamily="18" charset="0"/>
              </a:rPr>
              <a:t>Цели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5274" y="1901952"/>
            <a:ext cx="11072890" cy="4127627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" sz="4000" dirty="0" smtClean="0">
                <a:latin typeface="Times New Roman" pitchFamily="18" charset="0"/>
                <a:cs typeface="Times New Roman" pitchFamily="18" charset="0"/>
              </a:rPr>
              <a:t>зучить   Белоруское </a:t>
            </a:r>
            <a:r>
              <a:rPr lang="ru" sz="4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" sz="4000" dirty="0" smtClean="0">
                <a:latin typeface="Times New Roman" pitchFamily="18" charset="0"/>
                <a:cs typeface="Times New Roman" pitchFamily="18" charset="0"/>
              </a:rPr>
              <a:t>оозерье(территории, рельеф,повы, растительность,водные пространства)</a:t>
            </a:r>
          </a:p>
          <a:p>
            <a:pPr algn="ctr" rt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" sz="4000" dirty="0" smtClean="0">
                <a:latin typeface="Times New Roman" pitchFamily="18" charset="0"/>
                <a:cs typeface="Times New Roman" pitchFamily="18" charset="0"/>
              </a:rPr>
              <a:t>ассмотреть наиболее крупные территории Поозерья</a:t>
            </a:r>
            <a:endParaRPr lang="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Территория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Поозёрья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Находится в пределах Витебской, на северо-востоке Гродненской и севере Минской областей. Южная граница проходит по линии Вильнюс— Молодечно — Бегомль — Холопеничи — Ореховск.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Физико-географические районы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Поозерья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Физико-географические районы (по В. А. Дементьеву):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Нещердовская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возвышенность, Полоцкая низина,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Свенцянские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гряды,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Ушачско-Лепельская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возвышенность,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Чашникская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равнина,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Городокская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возвышенность, Витебская возвышенность,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Суражская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низина,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Лучосы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низина, Верхнеберезинская низина,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Нарочано-Вилейская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низина.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 Белорусскому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Поозерью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относятся также отдельные территории провинций Восточной Прибалтики (Латгальская возвышенность и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Браславская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гряда).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физико географические районы поозерь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274" y="357166"/>
            <a:ext cx="1035851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340" y="0"/>
            <a:ext cx="9509760" cy="123342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Рельеф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9588" y="642918"/>
            <a:ext cx="10787138" cy="4127627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Белорусское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отличается разнообразным и молодым ледниковым рельефом. Крупнохолмистые моренные возвышенности с глубокими котловинами озёр чередуются с пологоволнистыми моренными и плоско-вогнутыми озёрно-ледниковыми равнинами. Широко развит комплекс ледниковых форм рельефа: область ледникового языка с ложбинами и разнообразными озёрами,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озами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камами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 друмлинами, область конечной морены 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грядообразным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холмистым рельефом, водно-ледниковые и озёрно-ледниковые низины.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Картинки по запросу рельеф поозер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60" y="3429000"/>
            <a:ext cx="4762500" cy="3105150"/>
          </a:xfrm>
          <a:prstGeom prst="rect">
            <a:avLst/>
          </a:prstGeom>
          <a:noFill/>
        </p:spPr>
      </p:pic>
      <p:pic>
        <p:nvPicPr>
          <p:cNvPr id="7172" name="Picture 4" descr="Картинки по запросу рельеф поозерь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3322" y="3643314"/>
            <a:ext cx="4524364" cy="290690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Тектоника 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Поозерья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Белорусское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расположено на границе больших тектонических структур: северного склона Белорусской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антеклизы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 центре,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Оршанской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впадины на востоке и Латвийской седловины на севере и северо-западе. На кристаллическом фундаменте залегают осадочные породы протерозойского и палеозойского (ордовикского, силурийского и девонского) возраста, перекрытые большой (более 150 м) толщей четвертичных отложений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березинской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днепровской,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сожской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ледниковых эпох.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Белорусское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включает конечно-моренные гряды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свенцянской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браславской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фаз (стадий)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поозерского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оледенения и водно-ледниковые равнины периода отступания ледника.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17271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9533092_TF03417271_TF03417271" id="{8E779135-F8A5-4813-BE3E-5BF2FB77C896}" vid="{2C038C33-191C-4C46-94BC-3C23BCA2E37C}"/>
    </a:ext>
  </a:extLst>
</a:theme>
</file>

<file path=ppt/theme/theme2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tf03417271</Template>
  <TotalTime>154</TotalTime>
  <Words>650</Words>
  <Application>Microsoft Office PowerPoint</Application>
  <PresentationFormat>Произвольный</PresentationFormat>
  <Paragraphs>35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tf03417271</vt:lpstr>
      <vt:lpstr>Природоохранные территории Поозерья </vt:lpstr>
      <vt:lpstr>Белорусское Поозерье (Белор. Беларускае паазер'е) — озёрное плато на севере Беларуси, формирующее юго-восточную часть Балтийской гряды между средним течением реки Западная Двина и средней частью бассейна реки Неман. Бо́льшая часть Поозерья расположена на территории Витебской области, небольшие части находятся на территории Минской и Гродненской областей.</vt:lpstr>
      <vt:lpstr>К настоящему времени в Белорусском Поозерье сложилась определенная структура природоохранных территорий и объектов, в которую входят: национальные парки («Браславские озера», «Нарочанский»), заказники (биологические, гидрологические, ландшафтные, ресурсные) и памятники природы. Общая охраняемая площадь в Поозерье составляет 317 тыс. га или 7,81% территории региона. Для республики этот показатель равен 15,9% территории.</vt:lpstr>
      <vt:lpstr>Цели</vt:lpstr>
      <vt:lpstr>Территория Поозёрья </vt:lpstr>
      <vt:lpstr>Физико-географические районы Поозерья</vt:lpstr>
      <vt:lpstr>Презентация PowerPoint</vt:lpstr>
      <vt:lpstr>Рельеф </vt:lpstr>
      <vt:lpstr>Тектоника Поозерья </vt:lpstr>
      <vt:lpstr>Полезные ископаемые </vt:lpstr>
      <vt:lpstr>Почвы </vt:lpstr>
      <vt:lpstr>Растительность </vt:lpstr>
      <vt:lpstr>Ландшафты </vt:lpstr>
      <vt:lpstr>Нарочанский национальный парк</vt:lpstr>
      <vt:lpstr>Презентация PowerPoint</vt:lpstr>
      <vt:lpstr>Национальный парк «Браславские озера»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бизнес-проекта</dc:title>
  <dc:creator>пк</dc:creator>
  <cp:lastModifiedBy>Малиновская Е.В.</cp:lastModifiedBy>
  <cp:revision>17</cp:revision>
  <dcterms:created xsi:type="dcterms:W3CDTF">2018-01-14T11:25:49Z</dcterms:created>
  <dcterms:modified xsi:type="dcterms:W3CDTF">2019-04-18T06:12:30Z</dcterms:modified>
</cp:coreProperties>
</file>