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6D6D6"/>
          </a:solidFill>
        </a:fill>
      </a:tcStyle>
    </a:wholeTbl>
    <a:band2H>
      <a:tcTxStyle/>
      <a:tcStyle>
        <a:tcBdr/>
        <a:fill>
          <a:solidFill>
            <a:srgbClr val="ECECE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3E3"/>
          </a:solidFill>
        </a:fill>
      </a:tcStyle>
    </a:wholeTbl>
    <a:band2H>
      <a:tcTxStyle/>
      <a:tcStyle>
        <a:tcBdr/>
        <a:fill>
          <a:solidFill>
            <a:srgbClr val="E9EAF2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5E4DB"/>
          </a:solidFill>
        </a:fill>
      </a:tcStyle>
    </a:wholeTbl>
    <a:band2H>
      <a:tcTxStyle/>
      <a:tcStyle>
        <a:tcBdr/>
        <a:fill>
          <a:solidFill>
            <a:srgbClr val="F2F2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42479"/>
            </a:scheme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chemeClr val="accent1">
              <a:lumOff val="42479"/>
            </a:schemeClr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496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Arial"/>
      </a:defRPr>
    </a:lvl1pPr>
    <a:lvl2pPr indent="228600" latinLnBrk="0">
      <a:defRPr sz="1200">
        <a:latin typeface="+mj-lt"/>
        <a:ea typeface="+mj-ea"/>
        <a:cs typeface="+mj-cs"/>
        <a:sym typeface="Arial"/>
      </a:defRPr>
    </a:lvl2pPr>
    <a:lvl3pPr indent="457200" latinLnBrk="0">
      <a:defRPr sz="1200">
        <a:latin typeface="+mj-lt"/>
        <a:ea typeface="+mj-ea"/>
        <a:cs typeface="+mj-cs"/>
        <a:sym typeface="Arial"/>
      </a:defRPr>
    </a:lvl3pPr>
    <a:lvl4pPr indent="685800" latinLnBrk="0">
      <a:defRPr sz="1200">
        <a:latin typeface="+mj-lt"/>
        <a:ea typeface="+mj-ea"/>
        <a:cs typeface="+mj-cs"/>
        <a:sym typeface="Arial"/>
      </a:defRPr>
    </a:lvl4pPr>
    <a:lvl5pPr indent="914400" latinLnBrk="0">
      <a:defRPr sz="1200">
        <a:latin typeface="+mj-lt"/>
        <a:ea typeface="+mj-ea"/>
        <a:cs typeface="+mj-cs"/>
        <a:sym typeface="Arial"/>
      </a:defRPr>
    </a:lvl5pPr>
    <a:lvl6pPr indent="1143000" latinLnBrk="0">
      <a:defRPr sz="1200">
        <a:latin typeface="+mj-lt"/>
        <a:ea typeface="+mj-ea"/>
        <a:cs typeface="+mj-cs"/>
        <a:sym typeface="Arial"/>
      </a:defRPr>
    </a:lvl6pPr>
    <a:lvl7pPr indent="1371600" latinLnBrk="0">
      <a:defRPr sz="1200">
        <a:latin typeface="+mj-lt"/>
        <a:ea typeface="+mj-ea"/>
        <a:cs typeface="+mj-cs"/>
        <a:sym typeface="Arial"/>
      </a:defRPr>
    </a:lvl7pPr>
    <a:lvl8pPr indent="1600200" latinLnBrk="0">
      <a:defRPr sz="1200">
        <a:latin typeface="+mj-lt"/>
        <a:ea typeface="+mj-ea"/>
        <a:cs typeface="+mj-cs"/>
        <a:sym typeface="Arial"/>
      </a:defRPr>
    </a:lvl8pPr>
    <a:lvl9pPr indent="1828800" latinLnBrk="0">
      <a:defRPr sz="12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28600"/>
            <a:ext cx="7772400" cy="4571999"/>
          </a:xfrm>
          <a:prstGeom prst="rect">
            <a:avLst/>
          </a:prstGeom>
        </p:spPr>
        <p:txBody>
          <a:bodyPr anchor="ctr"/>
          <a:lstStyle>
            <a:lvl1pPr>
              <a:defRPr sz="8800" spc="-79">
                <a:solidFill>
                  <a:srgbClr val="000000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1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4800600"/>
            <a:ext cx="6858000" cy="914400"/>
          </a:xfrm>
          <a:prstGeom prst="rect">
            <a:avLst/>
          </a:prstGeom>
        </p:spPr>
        <p:txBody>
          <a:bodyPr/>
          <a:lstStyle>
            <a:lvl1pPr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indent="4572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indent="9144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indent="13716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indent="18288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5" name="Rectangle 8"/>
          <p:cNvSpPr/>
          <p:nvPr/>
        </p:nvSpPr>
        <p:spPr>
          <a:xfrm>
            <a:off x="9001124" y="4846320"/>
            <a:ext cx="142877" cy="2011680"/>
          </a:xfrm>
          <a:prstGeom prst="rect">
            <a:avLst/>
          </a:prstGeom>
          <a:solidFill>
            <a:srgbClr val="D1282E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Rectangle 9"/>
          <p:cNvSpPr/>
          <p:nvPr/>
        </p:nvSpPr>
        <p:spPr>
          <a:xfrm>
            <a:off x="9001124" y="-1"/>
            <a:ext cx="142877" cy="484632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9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8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  <a:prstGeom prst="rect">
            <a:avLst/>
          </a:prstGeom>
        </p:spPr>
        <p:txBody>
          <a:bodyPr anchor="ctr"/>
          <a:lstStyle>
            <a:lvl1pPr>
              <a:defRPr sz="8800" spc="-79">
                <a:solidFill>
                  <a:srgbClr val="000000"/>
                </a:solidFill>
              </a:defRPr>
            </a:lvl1pPr>
          </a:lstStyle>
          <a:p>
            <a:r>
              <a:t>Текст заголовка</a:t>
            </a:r>
          </a:p>
        </p:txBody>
      </p:sp>
      <p:sp>
        <p:nvSpPr>
          <p:cNvPr id="3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228600"/>
            <a:ext cx="7772400" cy="1066801"/>
          </a:xfrm>
          <a:prstGeom prst="rect">
            <a:avLst/>
          </a:prstGeom>
        </p:spPr>
        <p:txBody>
          <a:bodyPr anchor="b"/>
          <a:lstStyle>
            <a:lvl1pPr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marL="0" indent="4572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L="0" indent="9144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L="0" indent="13716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L="0" indent="1828800">
              <a:buSzTx/>
              <a:buNone/>
              <a:defRPr b="0" cap="all" spc="120">
                <a:solidFill>
                  <a:srgbClr val="D1282E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1630679" y="1574800"/>
            <a:ext cx="3291842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 marL="487680" indent="-213360">
              <a:defRPr sz="2800"/>
            </a:lvl2pPr>
            <a:lvl3pPr marL="1234439" indent="-320039">
              <a:defRPr sz="2800"/>
            </a:lvl3pPr>
            <a:lvl4pPr marL="1727200" indent="-355600">
              <a:defRPr sz="2800"/>
            </a:lvl4pPr>
            <a:lvl5pPr marL="2184400" indent="-355600"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27632" y="1572767"/>
            <a:ext cx="3291841" cy="639763"/>
          </a:xfrm>
          <a:prstGeom prst="rect">
            <a:avLst/>
          </a:prstGeom>
        </p:spPr>
        <p:txBody>
          <a:bodyPr anchor="b"/>
          <a:lstStyle>
            <a:lvl1pPr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lvl1pPr>
            <a:lvl2pPr marL="0" indent="457200">
              <a:buSzTx/>
              <a:buNone/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lvl2pPr>
            <a:lvl3pPr marL="0" indent="914400">
              <a:buSzTx/>
              <a:buNone/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lvl3pPr>
            <a:lvl4pPr marL="0" indent="1371600">
              <a:buSzTx/>
              <a:buNone/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lvl4pPr>
            <a:lvl5pPr marL="0" indent="1828800">
              <a:buSzTx/>
              <a:buNone/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3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093208" y="1572767"/>
            <a:ext cx="3291841" cy="639763"/>
          </a:xfrm>
          <a:prstGeom prst="rect">
            <a:avLst/>
          </a:prstGeom>
        </p:spPr>
        <p:txBody>
          <a:bodyPr anchor="b"/>
          <a:lstStyle/>
          <a:p>
            <a:pPr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</p:txBody>
      </p:sp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6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3575050" y="1600200"/>
            <a:ext cx="5111750" cy="4480560"/>
          </a:xfrm>
          <a:prstGeom prst="rect">
            <a:avLst/>
          </a:prstGeom>
        </p:spPr>
        <p:txBody>
          <a:bodyPr/>
          <a:lstStyle>
            <a:lvl1pPr>
              <a:spcBef>
                <a:spcPts val="700"/>
              </a:spcBef>
              <a:defRPr sz="3200"/>
            </a:lvl1pPr>
            <a:lvl2pPr marL="483325" indent="-209005">
              <a:spcBef>
                <a:spcPts val="700"/>
              </a:spcBef>
              <a:defRPr sz="3200"/>
            </a:lvl2pPr>
            <a:lvl3pPr marL="1219200" indent="-304800">
              <a:spcBef>
                <a:spcPts val="700"/>
              </a:spcBef>
              <a:defRPr sz="3200"/>
            </a:lvl3pPr>
            <a:lvl4pPr marL="1737360" indent="-365760">
              <a:spcBef>
                <a:spcPts val="700"/>
              </a:spcBef>
              <a:defRPr sz="3200"/>
            </a:lvl4pPr>
            <a:lvl5pPr marL="2194560" indent="-365760">
              <a:spcBef>
                <a:spcPts val="700"/>
              </a:spcBef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7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600200"/>
            <a:ext cx="3008315" cy="4480560"/>
          </a:xfrm>
          <a:prstGeom prst="rect">
            <a:avLst/>
          </a:prstGeom>
        </p:spPr>
        <p:txBody>
          <a:bodyPr/>
          <a:lstStyle/>
          <a:p>
            <a:pPr>
              <a:defRPr sz="1600"/>
            </a:pPr>
            <a:endParaRPr/>
          </a:p>
        </p:txBody>
      </p:sp>
      <p:sp>
        <p:nvSpPr>
          <p:cNvPr id="78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5791200" cy="1371601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7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"/>
          <p:cNvSpPr/>
          <p:nvPr/>
        </p:nvSpPr>
        <p:spPr>
          <a:xfrm>
            <a:off x="9001124" y="4846320"/>
            <a:ext cx="142877" cy="2011680"/>
          </a:xfrm>
          <a:prstGeom prst="rect">
            <a:avLst/>
          </a:prstGeom>
          <a:solidFill>
            <a:srgbClr val="D1282E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-2" y="0"/>
            <a:ext cx="9000878" cy="484632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5715000"/>
            <a:ext cx="8153400" cy="4572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  <a:lvl2pPr marL="0" indent="457200">
              <a:buSzTx/>
              <a:buNone/>
              <a:defRPr sz="1600"/>
            </a:lvl2pPr>
            <a:lvl3pPr marL="0" indent="914400">
              <a:buSzTx/>
              <a:buNone/>
              <a:defRPr sz="1600"/>
            </a:lvl3pPr>
            <a:lvl4pPr marL="0" indent="1371600">
              <a:buSzTx/>
              <a:buNone/>
              <a:defRPr sz="1600"/>
            </a:lvl4pPr>
            <a:lvl5pPr marL="0" indent="1828800">
              <a:buSzTx/>
              <a:buNone/>
              <a:defRPr sz="16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  <a:prstGeom prst="rect">
            <a:avLst/>
          </a:prstGeom>
        </p:spPr>
        <p:txBody>
          <a:bodyPr anchor="t"/>
          <a:lstStyle>
            <a:lvl1pPr>
              <a:defRPr sz="3200"/>
            </a:lvl1pPr>
          </a:lstStyle>
          <a:p>
            <a:r>
              <a:t>Текст заголовка</a:t>
            </a:r>
          </a:p>
        </p:txBody>
      </p:sp>
      <p:sp>
        <p:nvSpPr>
          <p:cNvPr id="90" name="Rectangle 9"/>
          <p:cNvSpPr/>
          <p:nvPr/>
        </p:nvSpPr>
        <p:spPr>
          <a:xfrm>
            <a:off x="9001124" y="-1"/>
            <a:ext cx="142877" cy="484632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9001124" y="0"/>
            <a:ext cx="142877" cy="1371600"/>
          </a:xfrm>
          <a:prstGeom prst="rect">
            <a:avLst/>
          </a:prstGeom>
          <a:solidFill>
            <a:srgbClr val="D1282E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9001124" y="1371600"/>
            <a:ext cx="142877" cy="5486400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b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5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" name="Номер слайда"/>
          <p:cNvSpPr txBox="1">
            <a:spLocks noGrp="1"/>
          </p:cNvSpPr>
          <p:nvPr>
            <p:ph type="sldNum" sz="quarter" idx="2"/>
          </p:nvPr>
        </p:nvSpPr>
        <p:spPr>
          <a:xfrm rot="16200000">
            <a:off x="8663652" y="6285800"/>
            <a:ext cx="443171" cy="43707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2400" b="1">
                <a:solidFill>
                  <a:srgbClr val="D1282E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all" spc="-60" baseline="0">
          <a:ln>
            <a:noFill/>
          </a:ln>
          <a:solidFill>
            <a:srgbClr val="D1282E"/>
          </a:solidFill>
          <a:uFillTx/>
          <a:latin typeface="Arial Black"/>
          <a:ea typeface="Arial Black"/>
          <a:cs typeface="Arial Black"/>
          <a:sym typeface="Arial Black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457200" marR="0" indent="-182879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68400" marR="0" indent="-2540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25600" marR="0" indent="-2540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82800" marR="0" indent="-25400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2571750" marR="0" indent="-28575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3028950" marR="0" indent="-28575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3486150" marR="0" indent="-28575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3943350" marR="0" indent="-285750" algn="l" defTabSz="9144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2000" b="1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Заголовок 3"/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8147247" cy="6152728"/>
          </a:xfrm>
          <a:prstGeom prst="rect">
            <a:avLst/>
          </a:prstGeom>
        </p:spPr>
        <p:txBody>
          <a:bodyPr/>
          <a:lstStyle>
            <a:lvl1pPr>
              <a:defRPr spc="-100"/>
            </a:lvl1pPr>
          </a:lstStyle>
          <a:p>
            <a:r>
              <a:t>Движущие силы эволюции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6795710" cy="957973"/>
          </a:xfrm>
          <a:prstGeom prst="rect">
            <a:avLst/>
          </a:prstGeom>
        </p:spPr>
        <p:txBody>
          <a:bodyPr/>
          <a:lstStyle>
            <a:lvl1pPr>
              <a:defRPr spc="-100"/>
            </a:lvl1pPr>
          </a:lstStyle>
          <a:p>
            <a:r>
              <a:t>Цель урока:</a:t>
            </a:r>
          </a:p>
        </p:txBody>
      </p:sp>
      <p:sp>
        <p:nvSpPr>
          <p:cNvPr id="121" name="Объект 2"/>
          <p:cNvSpPr txBox="1">
            <a:spLocks noGrp="1"/>
          </p:cNvSpPr>
          <p:nvPr>
            <p:ph type="body" idx="1"/>
          </p:nvPr>
        </p:nvSpPr>
        <p:spPr>
          <a:xfrm>
            <a:off x="457200" y="1234165"/>
            <a:ext cx="7620000" cy="5486401"/>
          </a:xfrm>
          <a:prstGeom prst="rect">
            <a:avLst/>
          </a:prstGeom>
        </p:spPr>
        <p:txBody>
          <a:bodyPr/>
          <a:lstStyle>
            <a:lvl1pPr defTabSz="822959">
              <a:spcBef>
                <a:spcPts val="500"/>
              </a:spcBef>
              <a:defRPr sz="2880"/>
            </a:lvl1pPr>
          </a:lstStyle>
          <a:p>
            <a:r>
              <a:t>Организовать усвоение знаний о борьбе за существование, об естественном отборе и его формах; создать условия для развития умений выдвигать аргументы, доказывать свою точку зрения, работать с текстом, составлять таблицы, решать проблемные задачи; содействовать формированию у учащихся представления о живой природе в единой картине мира, общих закономерностях развития живой материи.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Заголовок 3"/>
          <p:cNvSpPr txBox="1">
            <a:spLocks noGrp="1"/>
          </p:cNvSpPr>
          <p:nvPr>
            <p:ph type="title"/>
          </p:nvPr>
        </p:nvSpPr>
        <p:spPr>
          <a:xfrm>
            <a:off x="497559" y="179624"/>
            <a:ext cx="7539282" cy="1371601"/>
          </a:xfrm>
          <a:prstGeom prst="rect">
            <a:avLst/>
          </a:prstGeom>
        </p:spPr>
        <p:txBody>
          <a:bodyPr/>
          <a:lstStyle>
            <a:lvl1pPr defTabSz="905255">
              <a:defRPr sz="3564" spc="-99"/>
            </a:lvl1pPr>
          </a:lstStyle>
          <a:p>
            <a:r>
              <a:t>Решение проблемной задачи</a:t>
            </a:r>
          </a:p>
        </p:txBody>
      </p:sp>
      <p:sp>
        <p:nvSpPr>
          <p:cNvPr id="124" name="Объект 4"/>
          <p:cNvSpPr txBox="1">
            <a:spLocks noGrp="1"/>
          </p:cNvSpPr>
          <p:nvPr>
            <p:ph type="body" idx="1"/>
          </p:nvPr>
        </p:nvSpPr>
        <p:spPr>
          <a:xfrm>
            <a:off x="457200" y="1752600"/>
            <a:ext cx="7620000" cy="482828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 sz="2200"/>
            </a:pPr>
            <a:r>
              <a:t>	1. Какая птица достигнет большего эволюционного результата:</a:t>
            </a:r>
          </a:p>
          <a:p>
            <a:pPr marL="457200" indent="-457200">
              <a:buSzPct val="100000"/>
              <a:buAutoNum type="arabicParenR"/>
              <a:defRPr sz="2200"/>
            </a:pPr>
            <a:r>
              <a:t>Которая откладывает девять яиц, вылупливаются восемь птенцов, размножаются две особи;</a:t>
            </a:r>
          </a:p>
          <a:p>
            <a:pPr marL="457200" indent="-457200">
              <a:buSzPct val="100000"/>
              <a:buAutoNum type="arabicParenR"/>
              <a:defRPr sz="2200"/>
            </a:pPr>
            <a:r>
              <a:t>Откладывается два яйца, вылупливаются два птенца, размножаются две особи;</a:t>
            </a:r>
          </a:p>
          <a:p>
            <a:pPr marL="457200" indent="-457200">
              <a:buSzPct val="100000"/>
              <a:buAutoNum type="arabicParenR"/>
              <a:defRPr sz="2200"/>
            </a:pPr>
            <a:r>
              <a:t>Откладывает пять яиц, вылупливаются пять птенцов, размножаются три особи;</a:t>
            </a:r>
          </a:p>
          <a:p>
            <a:pPr marL="457200" indent="-457200">
              <a:buSzPct val="100000"/>
              <a:buAutoNum type="arabicParenR"/>
              <a:defRPr sz="2200"/>
            </a:pPr>
            <a:r>
              <a:t>Откладывает девять яиц, вылупливаются девять птенцов, размножаются три особи?</a:t>
            </a:r>
          </a:p>
          <a:p>
            <a:pPr marL="457200" indent="-457200">
              <a:buSzPct val="100000"/>
              <a:buAutoNum type="arabicParenR"/>
              <a:defRPr sz="2200"/>
            </a:pPr>
            <a:endParaRPr/>
          </a:p>
          <a:p>
            <a:pPr>
              <a:defRPr sz="2200"/>
            </a:pPr>
            <a:r>
              <a:t>Ответ обоснуйте, используя знания о движущих силах эволюции.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Актуализация опорных знаний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8099181" cy="1371601"/>
          </a:xfrm>
          <a:prstGeom prst="rect">
            <a:avLst/>
          </a:prstGeom>
        </p:spPr>
        <p:txBody>
          <a:bodyPr/>
          <a:lstStyle>
            <a:lvl1pPr defTabSz="905255">
              <a:defRPr sz="3564" spc="-59"/>
            </a:lvl1pPr>
          </a:lstStyle>
          <a:p>
            <a:r>
              <a:t>Актуализация опорных знаний</a:t>
            </a:r>
          </a:p>
        </p:txBody>
      </p:sp>
      <p:sp>
        <p:nvSpPr>
          <p:cNvPr id="127" name="Объект 4"/>
          <p:cNvSpPr txBox="1">
            <a:spLocks noGrp="1"/>
          </p:cNvSpPr>
          <p:nvPr>
            <p:ph type="body" idx="1"/>
          </p:nvPr>
        </p:nvSpPr>
        <p:spPr>
          <a:xfrm>
            <a:off x="457200" y="1593948"/>
            <a:ext cx="7620000" cy="488305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Борьба за существование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Прямая борьба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Косвенная борьба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Естественный отбор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Движущий отбор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Стабилизирующий отбор</a:t>
            </a:r>
          </a:p>
          <a:p>
            <a:pPr marL="425195" indent="-425195" defTabSz="850391">
              <a:spcBef>
                <a:spcPts val="800"/>
              </a:spcBef>
              <a:buSzPct val="100000"/>
              <a:buAutoNum type="arabicPeriod"/>
              <a:defRPr sz="3999"/>
            </a:pPr>
            <a:r>
              <a:t>Дизруптивный отбор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Объект 2"/>
          <p:cNvSpPr txBox="1">
            <a:spLocks noGrp="1"/>
          </p:cNvSpPr>
          <p:nvPr>
            <p:ph type="body" idx="1"/>
          </p:nvPr>
        </p:nvSpPr>
        <p:spPr>
          <a:xfrm>
            <a:off x="512589" y="296652"/>
            <a:ext cx="8118822" cy="626469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90000"/>
              </a:lnSpc>
            </a:pPr>
            <a:r>
              <a:t>2. Распределите предложенные учителем примеры борьбы за существование в соответствующие элементы схемы: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Борьба чаек за место гнездования;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Борьба божьей коровки и муравья за тлю;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Кукушонок выбрасывает зяблика из гнезда;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Ель затеняет другие растения;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Растения запасают различное количество сахара на зиму;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Сосны растут в бору;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Борьба оленей за самку;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Кролики и кенгуру в Австралии;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Растения ржи на поле;</a:t>
            </a:r>
          </a:p>
          <a:p>
            <a:pPr marL="914400" lvl="1" indent="-457200">
              <a:lnSpc>
                <a:spcPct val="90000"/>
              </a:lnSpc>
              <a:spcBef>
                <a:spcPts val="500"/>
              </a:spcBef>
              <a:buClr>
                <a:srgbClr val="D1282E"/>
              </a:buClr>
              <a:buAutoNum type="arabicParenR"/>
              <a:defRPr sz="2400" b="0"/>
            </a:pPr>
            <a:r>
              <a:t>Кочёвки птиц в поисках корма.</a:t>
            </a:r>
          </a:p>
          <a:p>
            <a:pPr marL="0" lvl="1" indent="457200">
              <a:lnSpc>
                <a:spcPct val="90000"/>
              </a:lnSpc>
              <a:spcBef>
                <a:spcPts val="400"/>
              </a:spcBef>
              <a:buSzTx/>
              <a:buNone/>
              <a:defRPr sz="2400" b="0"/>
            </a:pPr>
            <a:endParaRPr/>
          </a:p>
          <a:p>
            <a:pPr>
              <a:lnSpc>
                <a:spcPct val="90000"/>
              </a:lnSpc>
            </a:pPr>
            <a:r>
              <a:t>Что является результатом борьбы за существование?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Определите  форму борьбы за существование"/>
          <p:cNvSpPr txBox="1">
            <a:spLocks noGrp="1"/>
          </p:cNvSpPr>
          <p:nvPr>
            <p:ph type="title"/>
          </p:nvPr>
        </p:nvSpPr>
        <p:spPr>
          <a:xfrm>
            <a:off x="457200" y="152718"/>
            <a:ext cx="3563960" cy="1958804"/>
          </a:xfrm>
          <a:prstGeom prst="rect">
            <a:avLst/>
          </a:prstGeom>
        </p:spPr>
        <p:txBody>
          <a:bodyPr/>
          <a:lstStyle>
            <a:lvl1pPr defTabSz="649223">
              <a:defRPr sz="2556" spc="-42"/>
            </a:lvl1pPr>
          </a:lstStyle>
          <a:p>
            <a:r>
              <a:t>Определите  форму борьбы за существование</a:t>
            </a:r>
          </a:p>
        </p:txBody>
      </p:sp>
      <p:sp>
        <p:nvSpPr>
          <p:cNvPr id="132" name="Text Placeholder 4"/>
          <p:cNvSpPr>
            <a:spLocks noGrp="1"/>
          </p:cNvSpPr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800" b="0" cap="all" spc="100">
                <a:latin typeface="Arial Black"/>
                <a:ea typeface="Arial Black"/>
                <a:cs typeface="Arial Black"/>
                <a:sym typeface="Arial Black"/>
              </a:defRPr>
            </a:pPr>
            <a:endParaRPr/>
          </a:p>
        </p:txBody>
      </p:sp>
      <p:pic>
        <p:nvPicPr>
          <p:cNvPr id="133" name="Объект 17" descr="Объект 1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348880"/>
            <a:ext cx="4104457" cy="3274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Объект 18" descr="Объект 1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78893" y="72116"/>
            <a:ext cx="4464497" cy="2973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Рисунок 19" descr="Рисунок 19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39951" y="3140967"/>
            <a:ext cx="4637023" cy="34777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Ответы на тест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4554" spc="-75"/>
            </a:lvl1pPr>
          </a:lstStyle>
          <a:p>
            <a:r>
              <a:t>Ответы на тест</a:t>
            </a:r>
          </a:p>
        </p:txBody>
      </p:sp>
      <p:sp>
        <p:nvSpPr>
          <p:cNvPr id="138" name="1. 3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475487">
              <a:spcBef>
                <a:spcPts val="300"/>
              </a:spcBef>
              <a:defRPr sz="2704"/>
            </a:pPr>
            <a:r>
              <a:t>1. 3)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2. 3) 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3. 1)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4. 4)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5. 3)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6. 2)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7. 1)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8. 1)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9. 1)</a:t>
            </a:r>
          </a:p>
          <a:p>
            <a:pPr defTabSz="475487">
              <a:spcBef>
                <a:spcPts val="300"/>
              </a:spcBef>
              <a:defRPr sz="2704"/>
            </a:pPr>
            <a:r>
              <a:t>10. 1)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085603"/>
              </p:ext>
            </p:extLst>
          </p:nvPr>
        </p:nvGraphicFramePr>
        <p:xfrm>
          <a:off x="827584" y="980728"/>
          <a:ext cx="7416824" cy="5472606"/>
        </p:xfrm>
        <a:graphic>
          <a:graphicData uri="http://schemas.openxmlformats.org/drawingml/2006/table">
            <a:tbl>
              <a:tblPr firstRow="1" firstCol="1" bandRow="1"/>
              <a:tblGrid>
                <a:gridCol w="2543520"/>
                <a:gridCol w="2430187"/>
                <a:gridCol w="2443117"/>
              </a:tblGrid>
              <a:tr h="643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Стабилизирующий отбор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Линия сравнения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Движущий отбор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Не изменяются (</a:t>
                      </a:r>
                      <a:r>
                        <a:rPr lang="en-US" sz="1800" b="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const</a:t>
                      </a: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Условия среды.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Изменяющиеся.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Среднее значение нормы реакции признака.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Фенотип.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 Отклонившийся признак в сторону от среднего значения нормы реакции.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76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Не изменяется и соответствует условиям среды.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Направление отбора.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Изменяется в направлении изменения условий среды. 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3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Сохранение прежнего вида.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Результат отбора.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Появление новых видов.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7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 Совершенствование приспособленности прежнего вида. </a:t>
                      </a:r>
                      <a:endParaRPr lang="ru-RU" sz="1400" b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Значение отбора.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 Эволюция видов.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4620" y="323366"/>
            <a:ext cx="7103867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Сравнительная таблица 2</a:t>
            </a:r>
            <a:r>
              <a:rPr kumimoji="0" lang="ru-RU" sz="2000" b="1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Arial"/>
              </a:rPr>
              <a:t> форм естественного отбора</a:t>
            </a:r>
            <a:endParaRPr kumimoji="0" lang="ru-RU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02677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0000FF"/>
      </a:hlink>
      <a:folHlink>
        <a:srgbClr val="FF00FF"/>
      </a:folHlink>
    </a:clrScheme>
    <a:fontScheme name="Главная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3000" rotWithShape="0">
              <a:srgbClr val="000000">
                <a:alpha val="4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8575" cap="flat">
          <a:solidFill>
            <a:schemeClr val="accent1"/>
          </a:solidFill>
          <a:prstDash val="solid"/>
          <a:round/>
        </a:ln>
        <a:effectLst>
          <a:outerShdw blurRad="38100" dist="23000" rotWithShape="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85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0000FF"/>
      </a:hlink>
      <a:folHlink>
        <a:srgbClr val="FF00FF"/>
      </a:folHlink>
    </a:clrScheme>
    <a:fontScheme name="Главная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3000" rotWithShape="0">
              <a:srgbClr val="000000">
                <a:alpha val="4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8575" cap="flat">
          <a:solidFill>
            <a:schemeClr val="accent1"/>
          </a:solidFill>
          <a:prstDash val="solid"/>
          <a:round/>
        </a:ln>
        <a:effectLst>
          <a:outerShdw blurRad="38100" dist="23000" rotWithShape="0">
            <a:srgbClr val="000000">
              <a:alpha val="4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8575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Главная</vt:lpstr>
      <vt:lpstr>Движущие силы эволюции</vt:lpstr>
      <vt:lpstr>Цель урока:</vt:lpstr>
      <vt:lpstr>Решение проблемной задачи</vt:lpstr>
      <vt:lpstr>Актуализация опорных знаний</vt:lpstr>
      <vt:lpstr>Презентация PowerPoint</vt:lpstr>
      <vt:lpstr>Определите  форму борьбы за существование</vt:lpstr>
      <vt:lpstr>Ответы на тест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Движущие силы эволюции</dc:title>
  <cp:lastModifiedBy>Константинова И. В.</cp:lastModifiedBy>
  <cp:revision>1</cp:revision>
  <dcterms:modified xsi:type="dcterms:W3CDTF">2019-04-11T10:29:02Z</dcterms:modified>
</cp:coreProperties>
</file>