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5" r:id="rId3"/>
    <p:sldId id="264" r:id="rId4"/>
    <p:sldId id="266" r:id="rId5"/>
    <p:sldId id="274" r:id="rId6"/>
    <p:sldId id="262" r:id="rId7"/>
    <p:sldId id="269" r:id="rId8"/>
    <p:sldId id="267" r:id="rId9"/>
    <p:sldId id="268" r:id="rId10"/>
    <p:sldId id="272" r:id="rId11"/>
    <p:sldId id="271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5C050C7-DB0B-4E79-8BC0-A6C599587C1B}" type="datetimeFigureOut">
              <a:rPr lang="ru-RU"/>
              <a:pPr/>
              <a:t>11.02.2018</a:t>
            </a:fld>
            <a:endParaRPr lang="ru-RU" dirty="0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 dirty="0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D1AA0D1-6803-46A8-8D1B-E67297FE2350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3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EFA126B-1C43-4391-B71E-0DBBD50210D7}" type="datetimeFigureOut">
              <a:rPr lang="ru-RU"/>
              <a:pPr/>
              <a:t>11.02.2018</a:t>
            </a:fld>
            <a:endParaRPr lang="ru-RU" dirty="0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 dirty="0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EFEF15C-933E-4453-BC44-10DE9E472DE9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0798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5765B-A250-405E-A46B-3BF3CAD16AF4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D101671-D999-4FD3-9AA8-6B8FF9156A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DFC2C-EB92-4B29-AA5E-D89D8DD10125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14DCE-8337-4509-A473-4D0BE23623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99AC3-A7B0-41AB-B0FC-E6F0602D5630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2384C-E6A1-414D-A3D8-4376C58CF0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F471E-492A-4469-AD62-6621004BCD2E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DA1B7-65BD-4F86-9779-CAB87C32C9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A67C4-B48E-47F3-B22D-344BC0766769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AE04E-01FA-41AF-B172-82D543682B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BE422-32F4-4941-81F1-5AA083BAC668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C8E05-90C7-4B2A-9CED-6723CC5AB0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15F85A-0E8B-4A3E-BBCB-64027546B898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3CC0C8-13BE-41EA-A3AD-A65DBEBDB3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D5754-5565-4DE3-966C-A6F00C3B5714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7DA73-D3D1-40CD-A8EF-A45088A922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0351C-718D-43CD-B884-62D17682A67B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2E11D-60AE-4E87-936C-A90BE22AD7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86ED5-AA6C-49CA-BB56-0FA08571FED3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F109B-79A6-44DD-BB05-6E18FA1933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4372-54D4-4651-A7D3-230F0DA6ACDA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C2FD-2E18-4111-BA67-96707152EA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DC586329-D037-461B-9D37-053F831804EB}" type="datetimeFigureOut">
              <a:rPr lang="ru-RU"/>
              <a:pPr>
                <a:defRPr/>
              </a:pPr>
              <a:t>11.02.2018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707AB91-AC89-498B-A564-F010DB20AC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6" r:id="rId2"/>
    <p:sldLayoutId id="2147483805" r:id="rId3"/>
    <p:sldLayoutId id="2147483804" r:id="rId4"/>
    <p:sldLayoutId id="2147483808" r:id="rId5"/>
    <p:sldLayoutId id="2147483809" r:id="rId6"/>
    <p:sldLayoutId id="2147483803" r:id="rId7"/>
    <p:sldLayoutId id="2147483802" r:id="rId8"/>
    <p:sldLayoutId id="2147483801" r:id="rId9"/>
    <p:sldLayoutId id="2147483800" r:id="rId10"/>
    <p:sldLayoutId id="21474837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eorgia" pitchFamily="18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28E6A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28E6A"/>
        </a:buClr>
        <a:buFont typeface="Georgia" pitchFamily="18" charset="0"/>
        <a:buChar char="▫"/>
        <a:defRPr sz="2000" kern="1200">
          <a:solidFill>
            <a:srgbClr val="A28E6A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447856" cy="324036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Знание только тогда знание, когда оно приобретено усилиями своей мысли…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Л.Н.Толстой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980728"/>
            <a:ext cx="7920880" cy="453650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Бессоюзное сложное предложение </a:t>
            </a: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_________________________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части которого взаимосвязаны по  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__________________________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 соединены без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помощи</a:t>
            </a:r>
            <a:r>
              <a:rPr lang="ru-RU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_________</a:t>
            </a:r>
            <a:endParaRPr lang="ru-RU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 союзных слов интонацией и 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_______________________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3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979712" y="1484784"/>
            <a:ext cx="55446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сложное предложение,</a:t>
            </a:r>
            <a:endParaRPr lang="ru-RU" sz="32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971600" y="4221088"/>
            <a:ext cx="60114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порядком  следования  частей.</a:t>
            </a:r>
            <a:endParaRPr lang="ru-RU" sz="32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827584" y="2564904"/>
            <a:ext cx="68407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FF3300"/>
                </a:solidFill>
                <a:latin typeface="Bodoni MT"/>
              </a:rPr>
              <a:t>  </a:t>
            </a:r>
            <a:r>
              <a:rPr lang="ru-RU" sz="32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 смыслу и строению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19475" y="0"/>
            <a:ext cx="403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84169" y="3212976"/>
            <a:ext cx="23762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союзов</a:t>
            </a:r>
            <a:endParaRPr lang="ru-RU" sz="32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Русский 11 класс\БСП\shem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</p:spPr>
      </p:pic>
      <p:pic>
        <p:nvPicPr>
          <p:cNvPr id="1027" name="Picture 3" descr="D:\Документы\Русский 11 класс\БСП\shem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68760"/>
            <a:ext cx="9144000" cy="4032448"/>
          </a:xfrm>
          <a:prstGeom prst="rect">
            <a:avLst/>
          </a:prstGeom>
          <a:noFill/>
        </p:spPr>
      </p:pic>
      <p:pic>
        <p:nvPicPr>
          <p:cNvPr id="1028" name="Picture 4" descr="D:\Документы\Русский 11 класс\БСП\shem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5229200"/>
            <a:ext cx="9143999" cy="1628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620688"/>
            <a:ext cx="8171185" cy="5832648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Какими </a:t>
            </a:r>
            <a:r>
              <a:rPr lang="ru-RU" sz="3200" dirty="0" smtClean="0">
                <a:solidFill>
                  <a:schemeClr val="tx1"/>
                </a:solidFill>
              </a:rPr>
              <a:t>словами описали бы вы своё состояние </a:t>
            </a:r>
            <a:r>
              <a:rPr lang="ru-RU" sz="3200" dirty="0" smtClean="0">
                <a:solidFill>
                  <a:schemeClr val="tx1"/>
                </a:solidFill>
              </a:rPr>
              <a:t>после урока</a:t>
            </a:r>
            <a:r>
              <a:rPr lang="ru-RU" sz="3200" dirty="0" smtClean="0">
                <a:solidFill>
                  <a:schemeClr val="tx1"/>
                </a:solidFill>
              </a:rPr>
              <a:t>?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А) Знание только тогда знание, когда </a:t>
            </a:r>
            <a:r>
              <a:rPr lang="ru-RU" sz="3600" dirty="0" smtClean="0">
                <a:solidFill>
                  <a:schemeClr val="tx1"/>
                </a:solidFill>
              </a:rPr>
              <a:t>оно приобретено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усилиями своей мысли, а не памятью.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Б)Ах, как я </a:t>
            </a:r>
            <a:r>
              <a:rPr lang="ru-RU" sz="3600" dirty="0" smtClean="0">
                <a:solidFill>
                  <a:schemeClr val="tx1"/>
                </a:solidFill>
              </a:rPr>
              <a:t>устала </a:t>
            </a:r>
            <a:r>
              <a:rPr lang="ru-RU" sz="3600" dirty="0" smtClean="0">
                <a:solidFill>
                  <a:schemeClr val="tx1"/>
                </a:solidFill>
              </a:rPr>
              <a:t>от этой суеты.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В) Готовиться к экзамену, РТ и ЦТ  не так-то просто.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435280" cy="568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3800" dirty="0" smtClean="0">
                <a:latin typeface="Bodoni MT"/>
              </a:rPr>
              <a:t>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ДВОЕТОЧИЕ</a:t>
            </a:r>
            <a:r>
              <a:rPr lang="ru-RU" sz="3800" dirty="0" smtClean="0">
                <a:latin typeface="Bodoni MT"/>
              </a:rPr>
              <a:t>– _______________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виде двух расположенных одна над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другой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________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употребляемый              для указания на то, что часть текста после него связана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_____________________________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смысловыми отношениями с частью текста перед ним.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5076825" y="688975"/>
            <a:ext cx="3598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знак препинания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555777" y="1772816"/>
            <a:ext cx="22322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FF3300"/>
                </a:solidFill>
                <a:latin typeface="Bodoni MT"/>
              </a:rPr>
              <a:t>точек</a:t>
            </a:r>
            <a:r>
              <a:rPr lang="ru-RU" sz="3200" b="1" i="1" dirty="0">
                <a:solidFill>
                  <a:srgbClr val="FF3300"/>
                </a:solidFill>
                <a:latin typeface="Bodoni MT"/>
              </a:rPr>
              <a:t>,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683568" y="3429000"/>
            <a:ext cx="79928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FF3300"/>
                </a:solidFill>
                <a:latin typeface="Bodoni MT"/>
              </a:rPr>
              <a:t>      причинными, </a:t>
            </a:r>
            <a:r>
              <a:rPr lang="ru-RU" sz="3200" b="1" i="1" dirty="0" smtClean="0">
                <a:solidFill>
                  <a:srgbClr val="FF3300"/>
                </a:solidFill>
                <a:latin typeface="Bodoni MT"/>
              </a:rPr>
              <a:t>пояснительными</a:t>
            </a:r>
            <a:endParaRPr lang="ru-RU" i="1" dirty="0"/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3419475" y="0"/>
            <a:ext cx="403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Из истории….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49685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Известно, что древнегреческий философ Платон иногда заканчивал двоеточием целые разделы </a:t>
            </a:r>
            <a:r>
              <a:rPr lang="ru-RU" dirty="0" smtClean="0"/>
              <a:t>книги.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 smtClean="0"/>
              <a:t>церковнославянской письменности двоеточие </a:t>
            </a:r>
            <a:r>
              <a:rPr lang="ru-RU" dirty="0" smtClean="0"/>
              <a:t>было </a:t>
            </a:r>
            <a:r>
              <a:rPr lang="ru-RU" dirty="0" smtClean="0"/>
              <a:t>эквивалентно русскому знаку “точка с </a:t>
            </a:r>
            <a:r>
              <a:rPr lang="ru-RU" dirty="0" smtClean="0"/>
              <a:t>запятой”.</a:t>
            </a:r>
            <a:endParaRPr lang="ru-RU" dirty="0" smtClean="0"/>
          </a:p>
          <a:p>
            <a:pPr algn="just"/>
            <a:r>
              <a:rPr lang="ru-RU" dirty="0" smtClean="0"/>
              <a:t>Двоеточие, как знак сокращения, </a:t>
            </a:r>
            <a:r>
              <a:rPr lang="ru-RU" dirty="0" smtClean="0"/>
              <a:t>было </a:t>
            </a:r>
            <a:r>
              <a:rPr lang="ru-RU" dirty="0" smtClean="0"/>
              <a:t>присуще старым европейским письменностям (в русском языке так было до середины XIX века). Среди языков нового времени эта функция двоеточия сохраняется в шведском и финском, причём даже в середине слова: </a:t>
            </a:r>
            <a:r>
              <a:rPr lang="ru-RU" b="1" dirty="0" smtClean="0"/>
              <a:t>H:ki </a:t>
            </a:r>
            <a:r>
              <a:rPr lang="ru-RU" dirty="0" smtClean="0"/>
              <a:t>(</a:t>
            </a:r>
            <a:r>
              <a:rPr lang="ru-RU" dirty="0" err="1" smtClean="0"/>
              <a:t>Helsinki</a:t>
            </a:r>
            <a:r>
              <a:rPr lang="ru-RU" dirty="0" smtClean="0"/>
              <a:t>).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648072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Экспресс – вопрос 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676456" cy="525658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Двоеточие ставится:</a:t>
            </a:r>
          </a:p>
          <a:p>
            <a:pPr algn="just">
              <a:buNone/>
            </a:pPr>
            <a:r>
              <a:rPr lang="ru-RU" dirty="0" smtClean="0"/>
              <a:t>1) в простом предложении после обобщающего слова перед однородными членами предложения;</a:t>
            </a:r>
          </a:p>
          <a:p>
            <a:pPr algn="just">
              <a:buNone/>
            </a:pPr>
            <a:r>
              <a:rPr lang="ru-RU" dirty="0" smtClean="0"/>
              <a:t>2) в простом предложении после вводного слова, которое стоит после обобщающего слова, перед однородными членами предложения;</a:t>
            </a:r>
          </a:p>
          <a:p>
            <a:pPr algn="just">
              <a:buNone/>
            </a:pPr>
            <a:r>
              <a:rPr lang="ru-RU" dirty="0" smtClean="0"/>
              <a:t>3) в простом предложении перед обобщающим словом, если оно стоит после однородных членов предложения;</a:t>
            </a:r>
          </a:p>
          <a:p>
            <a:pPr algn="just">
              <a:buNone/>
            </a:pPr>
            <a:r>
              <a:rPr lang="ru-RU" dirty="0" smtClean="0"/>
              <a:t>4) в бессоюзном сложном предложении со значением причины;</a:t>
            </a:r>
          </a:p>
          <a:p>
            <a:pPr algn="just">
              <a:buNone/>
            </a:pPr>
            <a:r>
              <a:rPr lang="ru-RU" dirty="0" smtClean="0"/>
              <a:t>5) в бессоюзном сложном предложении со значением условия;</a:t>
            </a:r>
          </a:p>
          <a:p>
            <a:pPr algn="just">
              <a:buNone/>
            </a:pPr>
            <a:r>
              <a:rPr lang="ru-RU" dirty="0" smtClean="0"/>
              <a:t>6) в бессоюзном сложном предложении со значением пояснения.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 algn="ctr">
              <a:buNone/>
            </a:pPr>
            <a:r>
              <a:rPr lang="ru-RU" sz="4000" dirty="0" smtClean="0"/>
              <a:t>Употребление двоеточия</a:t>
            </a:r>
          </a:p>
          <a:p>
            <a:pPr marL="109537" indent="0" algn="ctr">
              <a:buNone/>
            </a:pPr>
            <a:r>
              <a:rPr lang="ru-RU" sz="4000" dirty="0" smtClean="0"/>
              <a:t> в разных синтаксических конструкциях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405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1285875" y="285750"/>
            <a:ext cx="6643688" cy="785813"/>
          </a:xfrm>
          <a:prstGeom prst="rect">
            <a:avLst/>
          </a:prstGeom>
          <a:solidFill>
            <a:srgbClr val="FFC000"/>
          </a:solidFill>
          <a:ln w="63500">
            <a:solidFill>
              <a:srgbClr val="994805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 smtClean="0">
                <a:latin typeface="Times New Roman" pitchFamily="18" charset="0"/>
              </a:rPr>
              <a:t>Предложение</a:t>
            </a:r>
            <a:endParaRPr lang="ru-RU" sz="4400" b="1" dirty="0">
              <a:latin typeface="Times New Roman" pitchFamily="18" charset="0"/>
            </a:endParaRP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179512" y="1412776"/>
            <a:ext cx="32004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rgbClr val="994805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+mn-cs"/>
              </a:rPr>
              <a:t>ПРОСТОЕ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5143500" y="1643063"/>
            <a:ext cx="3200400" cy="685800"/>
          </a:xfrm>
          <a:prstGeom prst="rect">
            <a:avLst/>
          </a:prstGeom>
          <a:solidFill>
            <a:srgbClr val="FFFFCC"/>
          </a:solidFill>
          <a:ln w="63500">
            <a:solidFill>
              <a:srgbClr val="994805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8197" name="Line 8"/>
          <p:cNvSpPr>
            <a:spLocks noChangeShapeType="1"/>
          </p:cNvSpPr>
          <p:nvPr/>
        </p:nvSpPr>
        <p:spPr bwMode="auto">
          <a:xfrm>
            <a:off x="4643438" y="1071563"/>
            <a:ext cx="1357312" cy="500062"/>
          </a:xfrm>
          <a:prstGeom prst="line">
            <a:avLst/>
          </a:prstGeom>
          <a:noFill/>
          <a:ln w="635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9"/>
          <p:cNvSpPr>
            <a:spLocks noChangeShapeType="1"/>
          </p:cNvSpPr>
          <p:nvPr/>
        </p:nvSpPr>
        <p:spPr bwMode="auto">
          <a:xfrm flipH="1">
            <a:off x="3357563" y="1071563"/>
            <a:ext cx="1285875" cy="500062"/>
          </a:xfrm>
          <a:prstGeom prst="line">
            <a:avLst/>
          </a:prstGeom>
          <a:noFill/>
          <a:ln w="635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251520" y="4764063"/>
            <a:ext cx="3528392" cy="1833289"/>
          </a:xfrm>
          <a:prstGeom prst="rect">
            <a:avLst/>
          </a:prstGeom>
          <a:solidFill>
            <a:srgbClr val="D7E4BD"/>
          </a:solidFill>
          <a:ln w="63500">
            <a:solidFill>
              <a:srgbClr val="994805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В предложениях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 с прямой речью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после слов автора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4000500" y="1643063"/>
            <a:ext cx="4929188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solidFill>
              <a:srgbClr val="994805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+mn-cs"/>
              </a:rPr>
              <a:t>СЛОЖНОЕ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643438" y="4077072"/>
            <a:ext cx="4500562" cy="10041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0">
            <a:solidFill>
              <a:srgbClr val="9948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В бессоюзных сложных предложениях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207" name="Line 9"/>
          <p:cNvSpPr>
            <a:spLocks noChangeShapeType="1"/>
          </p:cNvSpPr>
          <p:nvPr/>
        </p:nvSpPr>
        <p:spPr bwMode="auto">
          <a:xfrm>
            <a:off x="6357938" y="2286000"/>
            <a:ext cx="1166390" cy="1647056"/>
          </a:xfrm>
          <a:prstGeom prst="line">
            <a:avLst/>
          </a:prstGeom>
          <a:noFill/>
          <a:ln w="635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79512" y="2564904"/>
            <a:ext cx="3600400" cy="1944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0">
            <a:solidFill>
              <a:srgbClr val="9948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В предложениях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 с однородными членами после обобщающего слова</a:t>
            </a:r>
          </a:p>
          <a:p>
            <a:pPr algn="ctr">
              <a:defRPr/>
            </a:pP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209" name="Line 9"/>
          <p:cNvSpPr>
            <a:spLocks noChangeShapeType="1"/>
          </p:cNvSpPr>
          <p:nvPr/>
        </p:nvSpPr>
        <p:spPr bwMode="auto">
          <a:xfrm flipH="1">
            <a:off x="1547664" y="2060848"/>
            <a:ext cx="117475" cy="571500"/>
          </a:xfrm>
          <a:prstGeom prst="line">
            <a:avLst/>
          </a:prstGeom>
          <a:noFill/>
          <a:ln w="635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8199" grpId="0" animBg="1"/>
      <p:bldP spid="31759" grpId="0" animBg="1"/>
      <p:bldP spid="32" grpId="0" animBg="1"/>
      <p:bldP spid="8207" grpId="0" animBg="1"/>
      <p:bldP spid="35" grpId="0" animBg="1"/>
      <p:bldP spid="82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980728"/>
            <a:ext cx="7920880" cy="453650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Обобщающими называются –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_________________________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выступающие в функции  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__________________________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который служит более общим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обозначением находящихся при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нем</a:t>
            </a:r>
            <a:r>
              <a:rPr lang="ru-RU" sz="3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_______________________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3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899592" y="1484784"/>
            <a:ext cx="532827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слова или словосочетания,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979712" y="4221088"/>
            <a:ext cx="50033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однородных членов.</a:t>
            </a:r>
            <a:endParaRPr lang="ru-RU" sz="32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827584" y="2564904"/>
            <a:ext cx="4680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FF3300"/>
                </a:solidFill>
                <a:latin typeface="Bodoni MT"/>
              </a:rPr>
              <a:t>  </a:t>
            </a:r>
            <a:r>
              <a:rPr lang="ru-RU" sz="32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члена предложения,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0" name="Text Box 10"/>
          <p:cNvSpPr txBox="1">
            <a:spLocks noChangeArrowheads="1"/>
          </p:cNvSpPr>
          <p:nvPr/>
        </p:nvSpPr>
        <p:spPr bwMode="auto">
          <a:xfrm>
            <a:off x="3419475" y="0"/>
            <a:ext cx="403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6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D:\Документы\Русский 11 класс\Урок к курсам\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013" y="801688"/>
            <a:ext cx="8435975" cy="5723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Знаки препинания при прямой речи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А: «П».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А: «П?»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А: «П!»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«П, - а и а: -П».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А: «П», - а.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603</TotalTime>
  <Words>399</Words>
  <Application>Microsoft Office PowerPoint</Application>
  <PresentationFormat>Экран (4:3)</PresentationFormat>
  <Paragraphs>62</Paragraphs>
  <Slides>12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Bodoni MT</vt:lpstr>
      <vt:lpstr>Calibri</vt:lpstr>
      <vt:lpstr>Georgia</vt:lpstr>
      <vt:lpstr>Times New Roman</vt:lpstr>
      <vt:lpstr>Wingdings</vt:lpstr>
      <vt:lpstr>Wingdings 2</vt:lpstr>
      <vt:lpstr>Городская</vt:lpstr>
      <vt:lpstr>Знание только тогда знание, когда оно приобретено усилиями своей мысли…                                              Л.Н.Толстой </vt:lpstr>
      <vt:lpstr>Презентация PowerPoint</vt:lpstr>
      <vt:lpstr>Из истории….</vt:lpstr>
      <vt:lpstr>Экспресс – вопрос  </vt:lpstr>
      <vt:lpstr>Презентация PowerPoint</vt:lpstr>
      <vt:lpstr>Презентация PowerPoint</vt:lpstr>
      <vt:lpstr>Презентация PowerPoint</vt:lpstr>
      <vt:lpstr>Презентация PowerPoint</vt:lpstr>
      <vt:lpstr>Знаки препинания при прямой речи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 к написанию сочинения- рассуждения в формате части С</dc:title>
  <dc:creator>Герман</dc:creator>
  <cp:lastModifiedBy>Tatsiana Cherniak</cp:lastModifiedBy>
  <cp:revision>93</cp:revision>
  <dcterms:created xsi:type="dcterms:W3CDTF">2009-04-03T14:38:49Z</dcterms:created>
  <dcterms:modified xsi:type="dcterms:W3CDTF">2018-02-11T17:32:39Z</dcterms:modified>
</cp:coreProperties>
</file>