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2" r:id="rId5"/>
    <p:sldId id="268" r:id="rId6"/>
    <p:sldId id="269" r:id="rId7"/>
    <p:sldId id="270" r:id="rId8"/>
    <p:sldId id="271" r:id="rId9"/>
    <p:sldId id="284" r:id="rId10"/>
    <p:sldId id="275" r:id="rId11"/>
    <p:sldId id="276" r:id="rId12"/>
    <p:sldId id="277" r:id="rId13"/>
    <p:sldId id="278" r:id="rId14"/>
    <p:sldId id="279" r:id="rId15"/>
    <p:sldId id="280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4000" dirty="0" smtClean="0"/>
              <a:t>Национальный состав</a:t>
            </a:r>
            <a:endParaRPr lang="ru-RU" sz="4000" dirty="0"/>
          </a:p>
        </c:rich>
      </c:tx>
      <c:layout>
        <c:manualLayout>
          <c:xMode val="edge"/>
          <c:yMode val="edge"/>
          <c:x val="0.2193923884514435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18663604549431"/>
          <c:y val="0.12660192475940507"/>
          <c:w val="0.6397707786526684"/>
          <c:h val="0.853027704870224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белорусы</c:v>
                </c:pt>
                <c:pt idx="1">
                  <c:v>евреи</c:v>
                </c:pt>
                <c:pt idx="2">
                  <c:v>русские</c:v>
                </c:pt>
                <c:pt idx="3">
                  <c:v>поляки</c:v>
                </c:pt>
                <c:pt idx="4">
                  <c:v>украинцы</c:v>
                </c:pt>
                <c:pt idx="5">
                  <c:v>остальные</c:v>
                </c:pt>
              </c:strCache>
            </c:strRef>
          </c:cat>
          <c:val>
            <c:numRef>
              <c:f>Лист1!$B$2:$B$7</c:f>
              <c:numCache>
                <c:formatCode>dd/mmm</c:formatCode>
                <c:ptCount val="6"/>
                <c:pt idx="0" formatCode="General">
                  <c:v>80.599999999999994</c:v>
                </c:pt>
                <c:pt idx="1">
                  <c:v>8.1999999999999993</c:v>
                </c:pt>
                <c:pt idx="2" formatCode="General">
                  <c:v>7.7</c:v>
                </c:pt>
                <c:pt idx="3" formatCode="General">
                  <c:v>2</c:v>
                </c:pt>
                <c:pt idx="4" formatCode="General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6572572178477705"/>
          <c:y val="0.18823505395158938"/>
          <c:w val="0.22594094488188976"/>
          <c:h val="0.5195021872265966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4000" dirty="0" smtClean="0"/>
              <a:t>Национальный состав</a:t>
            </a:r>
            <a:endParaRPr lang="ru-RU" sz="4000" dirty="0"/>
          </a:p>
        </c:rich>
      </c:tx>
      <c:layout>
        <c:manualLayout>
          <c:xMode val="edge"/>
          <c:yMode val="edge"/>
          <c:x val="0.2193923884514435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18663604549431"/>
          <c:y val="0.12660192475940507"/>
          <c:w val="0.6397707786526684"/>
          <c:h val="0.853027704870224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белорусы</c:v>
                </c:pt>
                <c:pt idx="1">
                  <c:v>евреи</c:v>
                </c:pt>
                <c:pt idx="2">
                  <c:v>русские</c:v>
                </c:pt>
                <c:pt idx="3">
                  <c:v>поляки</c:v>
                </c:pt>
                <c:pt idx="4">
                  <c:v>украинцы</c:v>
                </c:pt>
                <c:pt idx="5">
                  <c:v>остальные</c:v>
                </c:pt>
              </c:strCache>
            </c:strRef>
          </c:cat>
          <c:val>
            <c:numRef>
              <c:f>Лист1!$B$2:$B$7</c:f>
              <c:numCache>
                <c:formatCode>dd/mmm</c:formatCode>
                <c:ptCount val="6"/>
                <c:pt idx="0" formatCode="General">
                  <c:v>80.599999999999994</c:v>
                </c:pt>
                <c:pt idx="1">
                  <c:v>8.1999999999999993</c:v>
                </c:pt>
                <c:pt idx="2" formatCode="General">
                  <c:v>7.7</c:v>
                </c:pt>
                <c:pt idx="3" formatCode="General">
                  <c:v>2</c:v>
                </c:pt>
                <c:pt idx="4" formatCode="General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6572572178477705"/>
          <c:y val="0.18823505395158938"/>
          <c:w val="0.22594094488188976"/>
          <c:h val="0.5195021872265966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6EC64-46A6-4DDF-9152-97DFA9CE7C8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EA8C2-5571-499B-9B6A-C5B18B4622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ru-RU" dirty="0" smtClean="0"/>
              <a:t>Политика белорусизации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574492">
                <a:tc gridSpan="3">
                  <a:txBody>
                    <a:bodyPr/>
                    <a:lstStyle/>
                    <a:p>
                      <a:pPr algn="ctr"/>
                      <a:r>
                        <a:rPr lang="ru-RU" sz="2600" dirty="0" err="1" smtClean="0"/>
                        <a:t>Белорусизация</a:t>
                      </a:r>
                      <a:endParaRPr lang="ru-RU" sz="2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08042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/>
                        <a:t>Языковая </a:t>
                      </a:r>
                    </a:p>
                    <a:p>
                      <a:pPr algn="ctr"/>
                      <a:r>
                        <a:rPr lang="ru-RU" sz="2600" b="1" dirty="0" smtClean="0"/>
                        <a:t>политика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/>
                        <a:t>Культурна</a:t>
                      </a:r>
                      <a:r>
                        <a:rPr lang="ru-RU" sz="2600" b="1" baseline="0" dirty="0" smtClean="0"/>
                        <a:t> политика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/>
                        <a:t>Кадровая</a:t>
                      </a:r>
                    </a:p>
                    <a:p>
                      <a:pPr algn="ctr"/>
                      <a:r>
                        <a:rPr lang="ru-RU" sz="2600" b="1" dirty="0" smtClean="0"/>
                        <a:t>(социальная )</a:t>
                      </a:r>
                    </a:p>
                    <a:p>
                      <a:pPr algn="ctr"/>
                      <a:r>
                        <a:rPr lang="ru-RU" sz="2600" b="1" dirty="0" smtClean="0"/>
                        <a:t>политика</a:t>
                      </a:r>
                      <a:endParaRPr lang="ru-RU" sz="2600" b="1" dirty="0"/>
                    </a:p>
                  </a:txBody>
                  <a:tcPr/>
                </a:tc>
              </a:tr>
              <a:tr h="4775466">
                <a:tc>
                  <a:txBody>
                    <a:bodyPr/>
                    <a:lstStyle/>
                    <a:p>
                      <a:pPr marL="342900" indent="-342900" algn="just">
                        <a:buAutoNum type="arabicParenR"/>
                      </a:pPr>
                      <a:r>
                        <a:rPr lang="ru-RU" sz="2600" dirty="0" smtClean="0"/>
                        <a:t>Государственные языки - ?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ru-RU" sz="2600" baseline="0" dirty="0" smtClean="0"/>
                        <a:t> </a:t>
                      </a:r>
                      <a:r>
                        <a:rPr lang="ru-RU" sz="2600" baseline="0" dirty="0" err="1" smtClean="0"/>
                        <a:t>делопроизвод-ство</a:t>
                      </a:r>
                      <a:r>
                        <a:rPr lang="ru-RU" sz="2600" baseline="0" dirty="0" smtClean="0"/>
                        <a:t> - ?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ru-RU" sz="2600" baseline="0" dirty="0" smtClean="0"/>
                        <a:t> статус </a:t>
                      </a:r>
                      <a:r>
                        <a:rPr lang="ru-RU" sz="2600" baseline="0" dirty="0" err="1" smtClean="0"/>
                        <a:t>белорус-ского</a:t>
                      </a:r>
                      <a:r>
                        <a:rPr lang="ru-RU" sz="2600" baseline="0" dirty="0" smtClean="0"/>
                        <a:t> языка - ?</a:t>
                      </a:r>
                    </a:p>
                    <a:p>
                      <a:pPr marL="342900" indent="-342900" algn="just">
                        <a:buAutoNum type="arabicParenR"/>
                      </a:pPr>
                      <a:endParaRPr lang="ru-RU" sz="2600" baseline="0" dirty="0" smtClean="0"/>
                    </a:p>
                    <a:p>
                      <a:pPr marL="342900" indent="-342900" algn="just">
                        <a:buNone/>
                      </a:pPr>
                      <a:r>
                        <a:rPr lang="ru-RU" sz="2600" baseline="0" dirty="0" smtClean="0"/>
                        <a:t>Подготовка кадров</a:t>
                      </a:r>
                    </a:p>
                    <a:p>
                      <a:pPr marL="342900" indent="-342900" algn="just">
                        <a:buNone/>
                      </a:pPr>
                      <a:endParaRPr lang="ru-RU" sz="2600" baseline="0" dirty="0" smtClean="0"/>
                    </a:p>
                    <a:p>
                      <a:pPr marL="342900" indent="-342900" algn="just">
                        <a:buNone/>
                      </a:pPr>
                      <a:r>
                        <a:rPr lang="ru-RU" sz="2600" baseline="0" dirty="0" smtClean="0"/>
                        <a:t>1922 г. - Инбелкульт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AutoNum type="arabicParenR"/>
                      </a:pPr>
                      <a:r>
                        <a:rPr lang="ru-RU" sz="2600" dirty="0" smtClean="0"/>
                        <a:t>Язык обучения - ?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ru-RU" sz="2600" dirty="0" smtClean="0"/>
                        <a:t> новые </a:t>
                      </a:r>
                      <a:r>
                        <a:rPr lang="ru-RU" sz="2600" dirty="0" err="1" smtClean="0"/>
                        <a:t>дисципли-ны</a:t>
                      </a:r>
                      <a:r>
                        <a:rPr lang="ru-RU" sz="2600" dirty="0" smtClean="0"/>
                        <a:t> </a:t>
                      </a:r>
                      <a:r>
                        <a:rPr lang="ru-RU" sz="2600" baseline="0" dirty="0" smtClean="0"/>
                        <a:t> в ВУЗах – история, </a:t>
                      </a:r>
                      <a:r>
                        <a:rPr lang="ru-RU" sz="2600" baseline="0" dirty="0" err="1" smtClean="0"/>
                        <a:t>эконо-мика</a:t>
                      </a:r>
                      <a:r>
                        <a:rPr lang="ru-RU" sz="2600" baseline="0" dirty="0" smtClean="0"/>
                        <a:t> и география Беларуси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600" dirty="0" smtClean="0"/>
                        <a:t>Выдвижение на </a:t>
                      </a:r>
                      <a:r>
                        <a:rPr lang="ru-RU" sz="2600" dirty="0" err="1" smtClean="0"/>
                        <a:t>ру-ководящие</a:t>
                      </a:r>
                      <a:r>
                        <a:rPr lang="ru-RU" sz="2600" dirty="0" smtClean="0"/>
                        <a:t> </a:t>
                      </a:r>
                      <a:r>
                        <a:rPr lang="ru-RU" sz="2600" dirty="0" err="1" smtClean="0"/>
                        <a:t>долж-ности</a:t>
                      </a:r>
                      <a:r>
                        <a:rPr lang="ru-RU" sz="2600" dirty="0" smtClean="0"/>
                        <a:t> (кого? </a:t>
                      </a:r>
                      <a:r>
                        <a:rPr lang="ru-RU" sz="2600" dirty="0" err="1" smtClean="0"/>
                        <a:t>поче-му</a:t>
                      </a:r>
                      <a:r>
                        <a:rPr lang="ru-RU" sz="2600" dirty="0" smtClean="0"/>
                        <a:t>?)</a:t>
                      </a:r>
                    </a:p>
                    <a:p>
                      <a:pPr algn="just"/>
                      <a:endParaRPr lang="ru-RU" sz="2600" dirty="0" smtClean="0"/>
                    </a:p>
                    <a:p>
                      <a:pPr algn="just"/>
                      <a:r>
                        <a:rPr lang="ru-RU" sz="2600" dirty="0" smtClean="0"/>
                        <a:t>коренизация</a:t>
                      </a:r>
                      <a:endParaRPr lang="ru-RU" sz="2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1358084" y="471409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1358084" y="549990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5400000">
            <a:off x="7287438" y="371395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2346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71802"/>
                <a:gridCol w="2428892"/>
                <a:gridCol w="3643306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3600" dirty="0" err="1" smtClean="0"/>
                        <a:t>Белорусизация</a:t>
                      </a:r>
                      <a:endParaRPr lang="ru-RU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предпосылки/</a:t>
                      </a:r>
                    </a:p>
                    <a:p>
                      <a:pPr algn="ctr"/>
                      <a:r>
                        <a:rPr lang="ru-RU" sz="3600" dirty="0" smtClean="0"/>
                        <a:t>причины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цели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значение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…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…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/>
          <a:lstStyle/>
          <a:p>
            <a:r>
              <a:rPr lang="ru-RU" dirty="0" smtClean="0"/>
              <a:t>Предпосылки/причины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/>
              <a:t>Переход к нэпу.</a:t>
            </a:r>
          </a:p>
          <a:p>
            <a:pPr algn="just"/>
            <a:r>
              <a:rPr lang="ru-RU" sz="4000" dirty="0" smtClean="0"/>
              <a:t>Политическая амнистия 1923 г.</a:t>
            </a:r>
          </a:p>
          <a:p>
            <a:pPr algn="just"/>
            <a:r>
              <a:rPr lang="ru-RU" sz="4000" dirty="0" smtClean="0"/>
              <a:t>Укрупнение территории БССР.</a:t>
            </a:r>
          </a:p>
          <a:p>
            <a:pPr algn="just"/>
            <a:endParaRPr lang="ru-RU" sz="4000" dirty="0" smtClean="0"/>
          </a:p>
          <a:p>
            <a:pPr algn="just"/>
            <a:r>
              <a:rPr lang="ru-RU" sz="4000" dirty="0" smtClean="0"/>
              <a:t>Создание условий и </a:t>
            </a:r>
            <a:r>
              <a:rPr lang="ru-RU" sz="4000" dirty="0" err="1" smtClean="0"/>
              <a:t>необхо-димость</a:t>
            </a:r>
            <a:r>
              <a:rPr lang="ru-RU" sz="4000" dirty="0" smtClean="0"/>
              <a:t> национально-культурного развития.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/>
              <a:t>Расширение сферы применения белорусского языка.</a:t>
            </a:r>
          </a:p>
          <a:p>
            <a:pPr algn="just"/>
            <a:r>
              <a:rPr lang="ru-RU" sz="4000" dirty="0" smtClean="0"/>
              <a:t>Создание системы высшего </a:t>
            </a:r>
            <a:r>
              <a:rPr lang="ru-RU" sz="4000" dirty="0" err="1" smtClean="0"/>
              <a:t>обра-зования</a:t>
            </a:r>
            <a:r>
              <a:rPr lang="ru-RU" sz="4000" dirty="0" smtClean="0"/>
              <a:t>.</a:t>
            </a:r>
          </a:p>
          <a:p>
            <a:pPr algn="just"/>
            <a:r>
              <a:rPr lang="ru-RU" sz="4000" dirty="0" smtClean="0"/>
              <a:t>Развитие культуры Беларуси.</a:t>
            </a:r>
          </a:p>
          <a:p>
            <a:pPr algn="just"/>
            <a:r>
              <a:rPr lang="ru-RU" sz="4000" dirty="0" smtClean="0"/>
              <a:t>Коренизация.</a:t>
            </a:r>
          </a:p>
          <a:p>
            <a:pPr algn="just"/>
            <a:r>
              <a:rPr lang="ru-RU" sz="4000" dirty="0" smtClean="0"/>
              <a:t>Изучение Беларуси.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smtClean="0"/>
              <a:t>Развитие белорусского языка и культуры.</a:t>
            </a:r>
          </a:p>
          <a:p>
            <a:pPr algn="just"/>
            <a:r>
              <a:rPr lang="ru-RU" sz="4000" dirty="0" smtClean="0"/>
              <a:t>Научно-исследовательское </a:t>
            </a:r>
            <a:r>
              <a:rPr lang="ru-RU" sz="4000" dirty="0" err="1" smtClean="0"/>
              <a:t>изуче-ние</a:t>
            </a:r>
            <a:r>
              <a:rPr lang="ru-RU" sz="4000" dirty="0" smtClean="0"/>
              <a:t> Беларуси.</a:t>
            </a:r>
          </a:p>
          <a:p>
            <a:pPr algn="just"/>
            <a:r>
              <a:rPr lang="ru-RU" sz="4000" dirty="0" smtClean="0"/>
              <a:t>Укрепление национального </a:t>
            </a:r>
            <a:r>
              <a:rPr lang="ru-RU" sz="4000" dirty="0" err="1" smtClean="0"/>
              <a:t>само-сознания</a:t>
            </a:r>
            <a:r>
              <a:rPr lang="ru-RU" sz="4000" dirty="0" smtClean="0"/>
              <a:t> белорусов.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2346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71802"/>
                <a:gridCol w="2428892"/>
                <a:gridCol w="3643306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3600" dirty="0" err="1" smtClean="0"/>
                        <a:t>Белорусизация</a:t>
                      </a:r>
                      <a:endParaRPr lang="ru-RU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предпосылки/</a:t>
                      </a:r>
                    </a:p>
                    <a:p>
                      <a:pPr algn="ctr"/>
                      <a:r>
                        <a:rPr lang="ru-RU" sz="3600" dirty="0" smtClean="0"/>
                        <a:t>причины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цели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значение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…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…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4400" smtClean="0"/>
              <a:t>Почему политику белорусизации мо-жно считать частью национальной политики КП(б)Б?</a:t>
            </a:r>
          </a:p>
        </p:txBody>
      </p:sp>
    </p:spTree>
    <p:extLst>
      <p:ext uri="{BB962C8B-B14F-4D97-AF65-F5344CB8AC3E}">
        <p14:creationId xmlns:p14="http://schemas.microsoft.com/office/powerpoint/2010/main" val="22754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4400" smtClean="0"/>
              <a:t>В чем заключались особенности национальных отношений в БССР?</a:t>
            </a:r>
          </a:p>
        </p:txBody>
      </p:sp>
    </p:spTree>
    <p:extLst>
      <p:ext uri="{BB962C8B-B14F-4D97-AF65-F5344CB8AC3E}">
        <p14:creationId xmlns:p14="http://schemas.microsoft.com/office/powerpoint/2010/main" val="354163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4400" smtClean="0"/>
              <a:t>Какие мероприятия языковой поли-тики  проводились в рамках бело-русизации?</a:t>
            </a:r>
          </a:p>
        </p:txBody>
      </p:sp>
    </p:spTree>
    <p:extLst>
      <p:ext uri="{BB962C8B-B14F-4D97-AF65-F5344CB8AC3E}">
        <p14:creationId xmlns:p14="http://schemas.microsoft.com/office/powerpoint/2010/main" val="281864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4400" smtClean="0"/>
              <a:t>Какие мероприятия белорусизации содействовали развитию белорус-ской культуры?</a:t>
            </a:r>
          </a:p>
        </p:txBody>
      </p:sp>
    </p:spTree>
    <p:extLst>
      <p:ext uri="{BB962C8B-B14F-4D97-AF65-F5344CB8AC3E}">
        <p14:creationId xmlns:p14="http://schemas.microsoft.com/office/powerpoint/2010/main" val="106401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21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Декларация прав народов России</a:t>
                      </a:r>
                    </a:p>
                    <a:p>
                      <a:pPr algn="ctr"/>
                      <a:endParaRPr lang="ru-RU" sz="4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право на самоопределение</a:t>
                      </a:r>
                    </a:p>
                    <a:p>
                      <a:pPr algn="ctr"/>
                      <a:endParaRPr lang="ru-RU" sz="4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СССР – многонациональное государство</a:t>
                      </a:r>
                    </a:p>
                    <a:p>
                      <a:pPr algn="ctr"/>
                      <a:endParaRPr lang="ru-RU" sz="4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национальная политика</a:t>
                      </a:r>
                      <a:endParaRPr lang="ru-RU" sz="4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4143372" y="107154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144166" y="264238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4072728" y="4999842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4400" smtClean="0"/>
              <a:t>Какая кадровая политика проводи-лась в период белорусизации?</a:t>
            </a:r>
          </a:p>
        </p:txBody>
      </p:sp>
    </p:spTree>
    <p:extLst>
      <p:ext uri="{BB962C8B-B14F-4D97-AF65-F5344CB8AC3E}">
        <p14:creationId xmlns:p14="http://schemas.microsoft.com/office/powerpoint/2010/main" val="70780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4400" smtClean="0"/>
              <a:t>Что может являться свиде-тельством успехов в прове-дении национальной политики в Беларуси?</a:t>
            </a:r>
          </a:p>
        </p:txBody>
      </p:sp>
    </p:spTree>
    <p:extLst>
      <p:ext uri="{BB962C8B-B14F-4D97-AF65-F5344CB8AC3E}">
        <p14:creationId xmlns:p14="http://schemas.microsoft.com/office/powerpoint/2010/main" val="309674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19" name="Picture 2" descr="G:\2018-2019\10 класс\история Беларуси\9. Политика белорусизации\игнатов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57438" y="285750"/>
            <a:ext cx="4191000" cy="6286500"/>
          </a:xfrm>
          <a:noFill/>
        </p:spPr>
      </p:pic>
    </p:spTree>
    <p:extLst>
      <p:ext uri="{BB962C8B-B14F-4D97-AF65-F5344CB8AC3E}">
        <p14:creationId xmlns:p14="http://schemas.microsoft.com/office/powerpoint/2010/main" val="403939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4400" smtClean="0"/>
              <a:t>В чем заключались противоречия между позициями руководства СССР  и БССР в проведении бе-лорусизации?</a:t>
            </a:r>
          </a:p>
        </p:txBody>
      </p:sp>
    </p:spTree>
    <p:extLst>
      <p:ext uri="{BB962C8B-B14F-4D97-AF65-F5344CB8AC3E}">
        <p14:creationId xmlns:p14="http://schemas.microsoft.com/office/powerpoint/2010/main" val="393270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4400" smtClean="0"/>
              <a:t>Можно ли выделить негативные факты в проведении белоруси-зации?</a:t>
            </a:r>
          </a:p>
        </p:txBody>
      </p:sp>
    </p:spTree>
    <p:extLst>
      <p:ext uri="{BB962C8B-B14F-4D97-AF65-F5344CB8AC3E}">
        <p14:creationId xmlns:p14="http://schemas.microsoft.com/office/powerpoint/2010/main" val="314762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2346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71802"/>
                <a:gridCol w="2428892"/>
                <a:gridCol w="3643306"/>
              </a:tblGrid>
              <a:tr h="639902">
                <a:tc gridSpan="3">
                  <a:txBody>
                    <a:bodyPr/>
                    <a:lstStyle/>
                    <a:p>
                      <a:pPr algn="ctr"/>
                      <a:r>
                        <a:rPr lang="ru-RU" sz="3600" dirty="0" err="1" smtClean="0"/>
                        <a:t>Белорусизация</a:t>
                      </a:r>
                      <a:endParaRPr lang="ru-RU" sz="3600" dirty="0"/>
                    </a:p>
                  </a:txBody>
                  <a:tcPr marT="45697" marB="45697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8841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предпосылки/</a:t>
                      </a:r>
                    </a:p>
                    <a:p>
                      <a:pPr algn="ctr"/>
                      <a:r>
                        <a:rPr lang="ru-RU" sz="3600" dirty="0" smtClean="0"/>
                        <a:t>причины</a:t>
                      </a:r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цели</a:t>
                      </a:r>
                      <a:endParaRPr lang="ru-RU" sz="36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значение</a:t>
                      </a:r>
                      <a:endParaRPr lang="ru-RU" sz="3600" dirty="0"/>
                    </a:p>
                  </a:txBody>
                  <a:tcPr marT="45697" marB="45697"/>
                </a:tc>
              </a:tr>
              <a:tr h="51801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…</a:t>
                      </a:r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…</a:t>
                      </a:r>
                      <a:endParaRPr lang="ru-RU" sz="28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…</a:t>
                      </a:r>
                      <a:endParaRPr lang="ru-RU" sz="2800" dirty="0"/>
                    </a:p>
                  </a:txBody>
                  <a:tcPr marT="45697" marB="4569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10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28"/>
                <a:gridCol w="414337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Национальная политика</a:t>
                      </a:r>
                      <a:endParaRPr lang="ru-RU" sz="4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4800" dirty="0" smtClean="0"/>
                        <a:t>органы власти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4800" dirty="0" smtClean="0"/>
                        <a:t>образование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4800" dirty="0" smtClean="0"/>
                        <a:t>культурное развитие</a:t>
                      </a:r>
                      <a:endParaRPr lang="ru-RU" sz="4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4800" dirty="0" smtClean="0"/>
                    </a:p>
                    <a:p>
                      <a:pPr algn="l"/>
                      <a:r>
                        <a:rPr lang="ru-RU" sz="4800" dirty="0" smtClean="0"/>
                        <a:t>на родном языке</a:t>
                      </a:r>
                      <a:endParaRPr lang="ru-RU" sz="4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>
            <a:off x="4214810" y="1214422"/>
            <a:ext cx="571504" cy="242889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3372"/>
                <a:gridCol w="5000628"/>
              </a:tblGrid>
              <a:tr h="6858000"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endParaRPr lang="ru-RU" sz="3200" dirty="0" smtClean="0"/>
                    </a:p>
                    <a:p>
                      <a:endParaRPr lang="ru-RU" sz="3200" dirty="0" smtClean="0"/>
                    </a:p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белорусы</a:t>
                      </a:r>
                    </a:p>
                    <a:p>
                      <a:r>
                        <a:rPr lang="ru-RU" sz="6600" dirty="0" smtClean="0"/>
                        <a:t>80 %    </a:t>
                      </a:r>
                      <a:r>
                        <a:rPr lang="ru-RU" sz="7200" dirty="0" smtClean="0"/>
                        <a:t>НО</a:t>
                      </a:r>
                      <a:endParaRPr lang="ru-RU" sz="5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 городах </a:t>
                      </a:r>
                    </a:p>
                    <a:p>
                      <a:r>
                        <a:rPr lang="ru-RU" sz="4000" dirty="0" smtClean="0"/>
                        <a:t>40-60 %</a:t>
                      </a:r>
                    </a:p>
                    <a:p>
                      <a:r>
                        <a:rPr lang="ru-RU" sz="4000" dirty="0" smtClean="0"/>
                        <a:t>евреи и русские</a:t>
                      </a:r>
                    </a:p>
                    <a:p>
                      <a:endParaRPr lang="ru-RU" sz="4000" dirty="0"/>
                    </a:p>
                    <a:p>
                      <a:r>
                        <a:rPr lang="ru-RU" sz="4000" dirty="0" smtClean="0"/>
                        <a:t>в органах власти </a:t>
                      </a:r>
                    </a:p>
                    <a:p>
                      <a:r>
                        <a:rPr lang="ru-RU" sz="4000" dirty="0" smtClean="0"/>
                        <a:t>только 50</a:t>
                      </a:r>
                      <a:r>
                        <a:rPr lang="ru-RU" sz="4000" baseline="0" dirty="0" smtClean="0"/>
                        <a:t> % - </a:t>
                      </a:r>
                    </a:p>
                    <a:p>
                      <a:r>
                        <a:rPr lang="ru-RU" sz="4000" baseline="0" dirty="0" smtClean="0"/>
                        <a:t>белорусы</a:t>
                      </a:r>
                    </a:p>
                    <a:p>
                      <a:endParaRPr lang="ru-RU" sz="40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aseline="0" dirty="0" smtClean="0"/>
                        <a:t>делопроизводство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aseline="0" dirty="0" smtClean="0"/>
                        <a:t>на русском языке</a:t>
                      </a:r>
                      <a:endParaRPr lang="ru-RU" sz="4000" dirty="0" smtClean="0"/>
                    </a:p>
                    <a:p>
                      <a:endParaRPr lang="ru-RU" sz="3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r>
              <a:rPr lang="ru-RU" sz="4800" dirty="0" smtClean="0"/>
              <a:t>Повысить роль белорусов.</a:t>
            </a:r>
          </a:p>
          <a:p>
            <a:pPr algn="just"/>
            <a:r>
              <a:rPr lang="ru-RU" sz="4800" dirty="0" smtClean="0"/>
              <a:t>Сделать белорусский язык </a:t>
            </a:r>
            <a:r>
              <a:rPr lang="ru-RU" sz="4800" dirty="0" err="1" smtClean="0"/>
              <a:t>язы-ком</a:t>
            </a:r>
            <a:r>
              <a:rPr lang="ru-RU" sz="4800" dirty="0" smtClean="0"/>
              <a:t> общения и </a:t>
            </a:r>
            <a:r>
              <a:rPr lang="ru-RU" sz="4800" dirty="0" err="1" smtClean="0"/>
              <a:t>делопроизво-дства</a:t>
            </a:r>
            <a:r>
              <a:rPr lang="ru-RU" sz="4800" dirty="0" smtClean="0"/>
              <a:t>.</a:t>
            </a:r>
          </a:p>
          <a:p>
            <a:pPr algn="just"/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r>
              <a:rPr lang="ru-RU" sz="4800" dirty="0" smtClean="0"/>
              <a:t>Повысить роль белорусов.</a:t>
            </a:r>
          </a:p>
          <a:p>
            <a:pPr algn="just"/>
            <a:r>
              <a:rPr lang="ru-RU" sz="4800" dirty="0" smtClean="0"/>
              <a:t>Сделать белорусский язык </a:t>
            </a:r>
            <a:r>
              <a:rPr lang="ru-RU" sz="4800" dirty="0" err="1" smtClean="0"/>
              <a:t>язы-ком</a:t>
            </a:r>
            <a:r>
              <a:rPr lang="ru-RU" sz="4800" dirty="0" smtClean="0"/>
              <a:t> общения и </a:t>
            </a:r>
            <a:r>
              <a:rPr lang="ru-RU" sz="4800" dirty="0" err="1" smtClean="0"/>
              <a:t>делопроизво-дства</a:t>
            </a:r>
            <a:r>
              <a:rPr lang="ru-RU" sz="4800" dirty="0" smtClean="0"/>
              <a:t>.</a:t>
            </a:r>
          </a:p>
          <a:p>
            <a:pPr algn="just"/>
            <a:endParaRPr lang="ru-RU" sz="4800" dirty="0"/>
          </a:p>
          <a:p>
            <a:pPr algn="ctr">
              <a:buNone/>
            </a:pPr>
            <a:r>
              <a:rPr lang="ru-RU" sz="4800" dirty="0" smtClean="0"/>
              <a:t>цель белорусизации</a:t>
            </a:r>
            <a:endParaRPr lang="ru-RU" sz="4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4000496" y="3429000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574492">
                <a:tc gridSpan="3">
                  <a:txBody>
                    <a:bodyPr/>
                    <a:lstStyle/>
                    <a:p>
                      <a:pPr algn="ctr"/>
                      <a:r>
                        <a:rPr lang="ru-RU" sz="2600" dirty="0" err="1" smtClean="0"/>
                        <a:t>Белорусизация</a:t>
                      </a:r>
                      <a:endParaRPr lang="ru-RU" sz="2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08042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/>
                        <a:t>Языковая </a:t>
                      </a:r>
                    </a:p>
                    <a:p>
                      <a:pPr algn="ctr"/>
                      <a:r>
                        <a:rPr lang="ru-RU" sz="2600" b="1" dirty="0" smtClean="0"/>
                        <a:t>политика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/>
                        <a:t>Культурна</a:t>
                      </a:r>
                      <a:r>
                        <a:rPr lang="ru-RU" sz="2600" b="1" baseline="0" dirty="0" smtClean="0"/>
                        <a:t> политика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/>
                        <a:t>Кадровая</a:t>
                      </a:r>
                    </a:p>
                    <a:p>
                      <a:pPr algn="ctr"/>
                      <a:r>
                        <a:rPr lang="ru-RU" sz="2600" b="1" dirty="0" smtClean="0"/>
                        <a:t>(социальная )</a:t>
                      </a:r>
                    </a:p>
                    <a:p>
                      <a:pPr algn="ctr"/>
                      <a:r>
                        <a:rPr lang="ru-RU" sz="2600" b="1" dirty="0" smtClean="0"/>
                        <a:t>политика</a:t>
                      </a:r>
                      <a:endParaRPr lang="ru-RU" sz="2600" b="1" dirty="0"/>
                    </a:p>
                  </a:txBody>
                  <a:tcPr/>
                </a:tc>
              </a:tr>
              <a:tr h="4775466">
                <a:tc>
                  <a:txBody>
                    <a:bodyPr/>
                    <a:lstStyle/>
                    <a:p>
                      <a:pPr marL="342900" indent="-342900" algn="just">
                        <a:buAutoNum type="arabicParenR"/>
                      </a:pPr>
                      <a:r>
                        <a:rPr lang="ru-RU" sz="2600" dirty="0" smtClean="0"/>
                        <a:t>Государственные языки - ?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ru-RU" sz="2600" baseline="0" dirty="0" smtClean="0"/>
                        <a:t> </a:t>
                      </a:r>
                      <a:r>
                        <a:rPr lang="ru-RU" sz="2600" baseline="0" dirty="0" err="1" smtClean="0"/>
                        <a:t>делопроизвод-ство</a:t>
                      </a:r>
                      <a:r>
                        <a:rPr lang="ru-RU" sz="2600" baseline="0" dirty="0" smtClean="0"/>
                        <a:t> - ?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ru-RU" sz="2600" baseline="0" dirty="0" smtClean="0"/>
                        <a:t> статус </a:t>
                      </a:r>
                      <a:r>
                        <a:rPr lang="ru-RU" sz="2600" baseline="0" dirty="0" err="1" smtClean="0"/>
                        <a:t>белорус-ского</a:t>
                      </a:r>
                      <a:r>
                        <a:rPr lang="ru-RU" sz="2600" baseline="0" dirty="0" smtClean="0"/>
                        <a:t> языка - ?</a:t>
                      </a:r>
                    </a:p>
                    <a:p>
                      <a:pPr marL="342900" indent="-342900" algn="just">
                        <a:buAutoNum type="arabicParenR"/>
                      </a:pPr>
                      <a:endParaRPr lang="ru-RU" sz="2600" baseline="0" dirty="0" smtClean="0"/>
                    </a:p>
                    <a:p>
                      <a:pPr marL="342900" indent="-342900" algn="just">
                        <a:buNone/>
                      </a:pPr>
                      <a:r>
                        <a:rPr lang="ru-RU" sz="2600" baseline="0" dirty="0" smtClean="0"/>
                        <a:t>Подготовка …</a:t>
                      </a:r>
                    </a:p>
                    <a:p>
                      <a:pPr marL="342900" indent="-342900" algn="just">
                        <a:buNone/>
                      </a:pPr>
                      <a:endParaRPr lang="ru-RU" sz="2600" baseline="0" dirty="0" smtClean="0"/>
                    </a:p>
                    <a:p>
                      <a:pPr marL="342900" indent="-342900" algn="just">
                        <a:buNone/>
                      </a:pPr>
                      <a:r>
                        <a:rPr lang="ru-RU" sz="2600" baseline="0" dirty="0" smtClean="0"/>
                        <a:t>1922 г. - …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AutoNum type="arabicParenR"/>
                      </a:pPr>
                      <a:r>
                        <a:rPr lang="ru-RU" sz="2600" dirty="0" smtClean="0"/>
                        <a:t>Язык обучения - ?</a:t>
                      </a:r>
                    </a:p>
                    <a:p>
                      <a:pPr marL="342900" indent="-342900" algn="just">
                        <a:buAutoNum type="arabicParenR"/>
                      </a:pPr>
                      <a:r>
                        <a:rPr lang="ru-RU" sz="2600" dirty="0" smtClean="0"/>
                        <a:t> новые </a:t>
                      </a:r>
                      <a:r>
                        <a:rPr lang="ru-RU" sz="2600" dirty="0" err="1" smtClean="0"/>
                        <a:t>дисципли-ны</a:t>
                      </a:r>
                      <a:r>
                        <a:rPr lang="ru-RU" sz="2600" dirty="0" smtClean="0"/>
                        <a:t> </a:t>
                      </a:r>
                      <a:r>
                        <a:rPr lang="ru-RU" sz="2600" baseline="0" dirty="0" smtClean="0"/>
                        <a:t> в ВУЗах – ...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600" dirty="0" smtClean="0"/>
                        <a:t>Выдвижение на </a:t>
                      </a:r>
                      <a:r>
                        <a:rPr lang="ru-RU" sz="2600" dirty="0" err="1" smtClean="0"/>
                        <a:t>ру-ководящие</a:t>
                      </a:r>
                      <a:r>
                        <a:rPr lang="ru-RU" sz="2600" dirty="0" smtClean="0"/>
                        <a:t> </a:t>
                      </a:r>
                      <a:r>
                        <a:rPr lang="ru-RU" sz="2600" dirty="0" err="1" smtClean="0"/>
                        <a:t>долж-ности</a:t>
                      </a:r>
                      <a:r>
                        <a:rPr lang="ru-RU" sz="2600" dirty="0" smtClean="0"/>
                        <a:t> (кого? </a:t>
                      </a:r>
                      <a:r>
                        <a:rPr lang="ru-RU" sz="2600" dirty="0" err="1" smtClean="0"/>
                        <a:t>поче-му</a:t>
                      </a:r>
                      <a:r>
                        <a:rPr lang="ru-RU" sz="2600" dirty="0" smtClean="0"/>
                        <a:t>?)</a:t>
                      </a:r>
                      <a:endParaRPr lang="ru-RU" sz="2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1358084" y="471409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1358084" y="549990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87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350</Words>
  <Application>Microsoft Office PowerPoint</Application>
  <PresentationFormat>Экран (4:3)</PresentationFormat>
  <Paragraphs>119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Политика белорусизации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Предпосылки/причины</vt:lpstr>
      <vt:lpstr>Цели</vt:lpstr>
      <vt:lpstr>Значение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Политика белорусизации</dc:title>
  <dc:creator>Пользователь Windows</dc:creator>
  <cp:lastModifiedBy>sysadmin</cp:lastModifiedBy>
  <cp:revision>15</cp:revision>
  <dcterms:created xsi:type="dcterms:W3CDTF">2019-04-08T17:50:32Z</dcterms:created>
  <dcterms:modified xsi:type="dcterms:W3CDTF">2019-04-15T13:10:38Z</dcterms:modified>
</cp:coreProperties>
</file>