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320" y="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jhrt5x14bkbrn4i5derotlcqdyyt29es_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571604" y="642918"/>
            <a:ext cx="6643734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be-BY" sz="2800" b="1" i="1" dirty="0" smtClean="0">
                <a:latin typeface="Times New Roman" pitchFamily="18" charset="0"/>
                <a:cs typeface="Times New Roman" pitchFamily="18" charset="0"/>
              </a:rPr>
              <a:t>Спосабы ўтварэння слоў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низ 3"/>
          <p:cNvSpPr/>
          <p:nvPr/>
        </p:nvSpPr>
        <p:spPr>
          <a:xfrm rot="917425">
            <a:off x="4445763" y="1204846"/>
            <a:ext cx="700523" cy="762014"/>
          </a:xfrm>
          <a:prstGeom prst="downArrow">
            <a:avLst/>
          </a:prstGeom>
          <a:solidFill>
            <a:schemeClr val="accent3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500166" y="2000240"/>
            <a:ext cx="7000924" cy="830997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be-BY" sz="2400" dirty="0" smtClean="0">
                <a:latin typeface="Times New Roman" pitchFamily="18" charset="0"/>
                <a:cs typeface="Times New Roman" pitchFamily="18" charset="0"/>
              </a:rPr>
              <a:t>узнавіць веды пра асноўныя спосабы словаўтварэн-ня;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00166" y="3143248"/>
            <a:ext cx="6858048" cy="1200329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be-BY" sz="2400" dirty="0" smtClean="0">
                <a:latin typeface="Times New Roman" pitchFamily="18" charset="0"/>
                <a:cs typeface="Times New Roman" pitchFamily="18" charset="0"/>
              </a:rPr>
              <a:t>сістэматызаваць веды пра формаўтваральныя і словаўтваральныя марфемы, утварэнне і правапіс складаных слоў;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00166" y="4572008"/>
            <a:ext cx="5000660" cy="830997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be-BY" sz="2400" dirty="0" smtClean="0">
                <a:latin typeface="Times New Roman" pitchFamily="18" charset="0"/>
                <a:cs typeface="Times New Roman" pitchFamily="18" charset="0"/>
              </a:rPr>
              <a:t>удасканальваць уменне рабіць сло-ваўтваральны разбор слоў.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4" grpId="1" animBg="1"/>
      <p:bldP spid="5" grpId="0" animBg="1"/>
      <p:bldP spid="6" grpId="0" animBg="1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jhrt5x14bkbrn4i5derotlcqdyyt29es_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714348" y="1071546"/>
          <a:ext cx="8001056" cy="55473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0717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576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7170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be-BY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Спосаб сло-ваўтварэння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e-BY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Асаблівасці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e-BY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Прыклады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be-BY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Прыставачны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be-BY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Далучэнне прыстаўкі да ўтваральнай асновы:</a:t>
                      </a:r>
                    </a:p>
                    <a:p>
                      <a:pPr algn="just"/>
                      <a:r>
                        <a:rPr lang="be-BY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а) не змяняецца часціна мовы, б) слова існуе само па сабе, без</a:t>
                      </a:r>
                      <a:r>
                        <a:rPr lang="be-BY" sz="2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прыстаўкі</a:t>
                      </a:r>
                      <a:r>
                        <a:rPr lang="be-BY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e-BY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праўнук      </a:t>
                      </a:r>
                      <a:r>
                        <a:rPr lang="be-BY" sz="24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унук</a:t>
                      </a:r>
                      <a:endParaRPr lang="ru-RU" sz="240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be-BY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Суфіксальны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e-BY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Далучэнне суфікса да ўтваральнай асновы: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e-BY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а) адбываецца</a:t>
                      </a:r>
                      <a:r>
                        <a:rPr lang="be-BY" sz="2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чаргаванне гукаў, б)усячэнне ўтваральнай асновы</a:t>
                      </a:r>
                      <a:endParaRPr lang="be-BY" sz="2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e-BY" sz="24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весялосць     вясёлы </a:t>
                      </a:r>
                      <a:r>
                        <a:rPr lang="be-BY" sz="2400" u="non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240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be-BY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Прыставачна-суфіксальны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e-BY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Далучэнне прыстаўкі і</a:t>
                      </a:r>
                      <a:r>
                        <a:rPr lang="be-BY" sz="2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be-BY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суфікса да ўтваральнай асновы: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be-BY" sz="2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e-BY" sz="24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увечары     вечар, нястомны  </a:t>
                      </a:r>
                      <a:endParaRPr lang="ru-RU" sz="240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571604" y="357166"/>
            <a:ext cx="6643734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be-BY" sz="2800" b="1" i="1" dirty="0" smtClean="0">
                <a:latin typeface="Times New Roman" pitchFamily="18" charset="0"/>
                <a:cs typeface="Times New Roman" pitchFamily="18" charset="0"/>
              </a:rPr>
              <a:t>Спосабы ўтварэння слоў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rot="10800000">
            <a:off x="7786710" y="2143116"/>
            <a:ext cx="285752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10800000">
            <a:off x="8072462" y="3929066"/>
            <a:ext cx="285752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10800000">
            <a:off x="8001024" y="6429396"/>
            <a:ext cx="285752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10800000">
            <a:off x="7786710" y="5715016"/>
            <a:ext cx="285752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jhrt5x14bkbrn4i5derotlcqdyyt29es_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027577"/>
              </p:ext>
            </p:extLst>
          </p:nvPr>
        </p:nvGraphicFramePr>
        <p:xfrm>
          <a:off x="714348" y="357166"/>
          <a:ext cx="7643866" cy="62179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2704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056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6772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be-BY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Постфіксальны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be-BY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Далучэнне постфікса да ўтваральнай асновы:</a:t>
                      </a:r>
                    </a:p>
                    <a:p>
                      <a:pPr algn="just"/>
                      <a:r>
                        <a:rPr lang="be-BY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а) не змяняецца часціна мовы 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e-BY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штосьці     што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be-BY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Прыставачна-постфіксальны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be-BY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Далучэнне прыстаўкі і постфікса да ўтвараль-най асновы:</a:t>
                      </a:r>
                    </a:p>
                    <a:p>
                      <a:pPr algn="just"/>
                      <a:r>
                        <a:rPr lang="be-BY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а) ўтвараюцца толькі дзеясловы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e-BY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дабегацца     бегаць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be-BY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Суфіксальна-постфіксальны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be-BY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Далучэнне суфікса і постфікса да ўтвараль-най асновы:</a:t>
                      </a:r>
                    </a:p>
                    <a:p>
                      <a:pPr algn="just"/>
                      <a:r>
                        <a:rPr lang="be-BY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а) ўтвараюцца толькі дзеясловы</a:t>
                      </a:r>
                      <a:endParaRPr lang="ru-RU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e-BY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смяяцца     смех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be-BY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Асноваскладанне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be-BY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Злучэнне дзвюх асноў з дапамогай інтэрфікса</a:t>
                      </a:r>
                      <a:endParaRPr lang="ru-RU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e-BY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светла-зялёны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cxnSp>
        <p:nvCxnSpPr>
          <p:cNvPr id="4" name="Прямая со стрелкой 3"/>
          <p:cNvCxnSpPr/>
          <p:nvPr/>
        </p:nvCxnSpPr>
        <p:spPr>
          <a:xfrm rot="10800000">
            <a:off x="7791496" y="2204864"/>
            <a:ext cx="285752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 rot="10800000">
            <a:off x="7500958" y="620688"/>
            <a:ext cx="285752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rot="10800000">
            <a:off x="7643834" y="4149080"/>
            <a:ext cx="285752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jhrt5x14bkbrn4i5derotlcqdyyt29es_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" name="Прямая со стрелкой 2"/>
          <p:cNvCxnSpPr/>
          <p:nvPr/>
        </p:nvCxnSpPr>
        <p:spPr>
          <a:xfrm rot="10800000">
            <a:off x="6643702" y="2000240"/>
            <a:ext cx="285752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928662" y="1397000"/>
          <a:ext cx="7429552" cy="4297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3308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135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851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be-BY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Словаскладанне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e-BY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Зліццё двух слоў (без злучальнай галоснай)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e-BY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глыбокапаважаны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be-BY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Складана-суфіксальны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e-BY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Злучэнне дзвюх асноў з адначасовым далучэннем суфікса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e-BY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Добразычлівы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Бяссуф</a:t>
                      </a:r>
                      <a:r>
                        <a:rPr lang="be-BY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і</a:t>
                      </a:r>
                      <a:r>
                        <a:rPr lang="ru-RU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ксны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e-BY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Далучэнне нулявога суфікса да ўтваральнай асновы:</a:t>
                      </a:r>
                      <a:endParaRPr lang="ru-RU" sz="24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be-BY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а) змяняецца часціна мовы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e-BY" sz="2400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Стома – ста-міцца, сінь – сіні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325</TotalTime>
  <Words>191</Words>
  <Application>Microsoft Office PowerPoint</Application>
  <PresentationFormat>Экран (4:3)</PresentationFormat>
  <Paragraphs>44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Шецко В. А.</cp:lastModifiedBy>
  <cp:revision>13</cp:revision>
  <dcterms:created xsi:type="dcterms:W3CDTF">2018-01-28T13:04:37Z</dcterms:created>
  <dcterms:modified xsi:type="dcterms:W3CDTF">2019-09-20T10:53:23Z</dcterms:modified>
</cp:coreProperties>
</file>